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42" r:id="rId4"/>
  </p:sldMasterIdLst>
  <p:notesMasterIdLst>
    <p:notesMasterId r:id="rId38"/>
  </p:notesMasterIdLst>
  <p:sldIdLst>
    <p:sldId id="830" r:id="rId5"/>
    <p:sldId id="1272" r:id="rId6"/>
    <p:sldId id="1296" r:id="rId7"/>
    <p:sldId id="1206" r:id="rId8"/>
    <p:sldId id="1337" r:id="rId9"/>
    <p:sldId id="1273" r:id="rId10"/>
    <p:sldId id="1294" r:id="rId11"/>
    <p:sldId id="1295" r:id="rId12"/>
    <p:sldId id="1265" r:id="rId13"/>
    <p:sldId id="1351" r:id="rId14"/>
    <p:sldId id="1298" r:id="rId15"/>
    <p:sldId id="1277" r:id="rId16"/>
    <p:sldId id="1356" r:id="rId17"/>
    <p:sldId id="1341" r:id="rId18"/>
    <p:sldId id="1342" r:id="rId19"/>
    <p:sldId id="1343" r:id="rId20"/>
    <p:sldId id="1187" r:id="rId21"/>
    <p:sldId id="1355" r:id="rId22"/>
    <p:sldId id="1287" r:id="rId23"/>
    <p:sldId id="1339" r:id="rId24"/>
    <p:sldId id="1340" r:id="rId25"/>
    <p:sldId id="1354" r:id="rId26"/>
    <p:sldId id="1352" r:id="rId27"/>
    <p:sldId id="1357" r:id="rId28"/>
    <p:sldId id="1291" r:id="rId29"/>
    <p:sldId id="1353" r:id="rId30"/>
    <p:sldId id="1176" r:id="rId31"/>
    <p:sldId id="1286" r:id="rId32"/>
    <p:sldId id="1331" r:id="rId33"/>
    <p:sldId id="1335" r:id="rId34"/>
    <p:sldId id="1332" r:id="rId35"/>
    <p:sldId id="1333" r:id="rId36"/>
    <p:sldId id="1285" r:id="rId37"/>
  </p:sldIdLst>
  <p:sldSz cx="12192000" cy="6858000"/>
  <p:notesSz cx="6888163" cy="100218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3B6C"/>
    <a:srgbClr val="E2E9E5"/>
    <a:srgbClr val="00A18D"/>
    <a:srgbClr val="3FAFD5"/>
    <a:srgbClr val="CEDB4F"/>
    <a:srgbClr val="6B7C82"/>
    <a:srgbClr val="3B4C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–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68" autoAdjust="0"/>
    <p:restoredTop sz="93293"/>
  </p:normalViewPr>
  <p:slideViewPr>
    <p:cSldViewPr snapToGrid="0">
      <p:cViewPr varScale="1">
        <p:scale>
          <a:sx n="101" d="100"/>
          <a:sy n="101" d="100"/>
        </p:scale>
        <p:origin x="696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8" d="100"/>
        <a:sy n="88" d="100"/>
      </p:scale>
      <p:origin x="0" y="-27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84870" cy="502835"/>
          </a:xfrm>
          <a:prstGeom prst="rect">
            <a:avLst/>
          </a:prstGeom>
        </p:spPr>
        <p:txBody>
          <a:bodyPr vert="horz" lIns="96634" tIns="48317" rIns="96634" bIns="48317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8" y="1"/>
            <a:ext cx="2984870" cy="502835"/>
          </a:xfrm>
          <a:prstGeom prst="rect">
            <a:avLst/>
          </a:prstGeom>
        </p:spPr>
        <p:txBody>
          <a:bodyPr vert="horz" lIns="96634" tIns="48317" rIns="96634" bIns="48317" rtlCol="0"/>
          <a:lstStyle>
            <a:lvl1pPr algn="r">
              <a:defRPr sz="1300"/>
            </a:lvl1pPr>
          </a:lstStyle>
          <a:p>
            <a:fld id="{841DF8EA-68D2-46F7-912F-FAAC8CC3A5BF}" type="datetimeFigureOut">
              <a:rPr lang="en-GB" smtClean="0"/>
              <a:t>21/02/2024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52538"/>
            <a:ext cx="6011863" cy="33829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34" tIns="48317" rIns="96634" bIns="48317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823034"/>
            <a:ext cx="5510530" cy="3946118"/>
          </a:xfrm>
          <a:prstGeom prst="rect">
            <a:avLst/>
          </a:prstGeom>
        </p:spPr>
        <p:txBody>
          <a:bodyPr vert="horz" lIns="96634" tIns="48317" rIns="96634" bIns="48317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9055"/>
            <a:ext cx="2984870" cy="502834"/>
          </a:xfrm>
          <a:prstGeom prst="rect">
            <a:avLst/>
          </a:prstGeom>
        </p:spPr>
        <p:txBody>
          <a:bodyPr vert="horz" lIns="96634" tIns="48317" rIns="96634" bIns="48317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8" y="9519055"/>
            <a:ext cx="2984870" cy="502834"/>
          </a:xfrm>
          <a:prstGeom prst="rect">
            <a:avLst/>
          </a:prstGeom>
        </p:spPr>
        <p:txBody>
          <a:bodyPr vert="horz" lIns="96634" tIns="48317" rIns="96634" bIns="48317" rtlCol="0" anchor="b"/>
          <a:lstStyle>
            <a:lvl1pPr algn="r">
              <a:defRPr sz="1300"/>
            </a:lvl1pPr>
          </a:lstStyle>
          <a:p>
            <a:fld id="{EC95A3CA-CA99-4166-BB89-790AE5A5DA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82814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88F66C-8009-604E-A441-9FAB239FCFE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6722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88F66C-8009-604E-A441-9FAB239FCFE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0145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FC8C88D2-7E7A-6733-9CC6-865153C3876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0BB7A5B8-D40F-D972-51EB-E2F930B6429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66761" y="512086"/>
            <a:ext cx="2162519" cy="2285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3412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F49A1A-BCB0-664E-A93C-0485871E39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430A022-A1A8-FC4B-BE15-AED9EDA267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E6C4BC-B57C-1D40-A457-C21F25C70E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2/21/24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11DD41-4590-374F-BEE3-1A97BB505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004394-82DD-7F45-B154-FE02DFE5D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458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A313CA8-F1AF-474C-91A8-2E04F98D8A2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A1516B-2E5C-AE45-B587-39C7168759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DD4576-C5E1-114D-91C5-D69736394E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2/21/24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66F79-7D46-1040-831A-BC6805108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6F308F-AB4D-0843-A1AC-1E6C04CD04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443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9FCB08CE-B749-4A34-8E38-256DAB23FDA3}"/>
              </a:ext>
            </a:extLst>
          </p:cNvPr>
          <p:cNvSpPr txBox="1"/>
          <p:nvPr userDrawn="1"/>
        </p:nvSpPr>
        <p:spPr>
          <a:xfrm>
            <a:off x="291313" y="6372536"/>
            <a:ext cx="6473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fld id="{34F92BC6-D7C3-584B-87F2-0B845776A5AD}" type="slidenum">
              <a:rPr lang="en-US" sz="90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‹#›</a:t>
            </a:fld>
            <a:r>
              <a:rPr lang="en-US" sz="90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900">
                <a:solidFill>
                  <a:srgbClr val="005EB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itle 10">
            <a:extLst>
              <a:ext uri="{FF2B5EF4-FFF2-40B4-BE49-F238E27FC236}">
                <a16:creationId xmlns:a16="http://schemas.microsoft.com/office/drawing/2014/main" id="{22B34758-9E88-47CF-97D6-6500D97D9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877" y="1037981"/>
            <a:ext cx="10641499" cy="611649"/>
          </a:xfrm>
          <a:prstGeom prst="rect">
            <a:avLst/>
          </a:prstGeom>
        </p:spPr>
        <p:txBody>
          <a:bodyPr/>
          <a:lstStyle>
            <a:lvl1pPr>
              <a:defRPr sz="2700" b="0">
                <a:solidFill>
                  <a:srgbClr val="005EB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sz="2100">
              <a:solidFill>
                <a:srgbClr val="005EB8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Content Placeholder 9">
            <a:extLst>
              <a:ext uri="{FF2B5EF4-FFF2-40B4-BE49-F238E27FC236}">
                <a16:creationId xmlns:a16="http://schemas.microsoft.com/office/drawing/2014/main" id="{34C2919C-3AD4-436F-A0CC-4F48C43AA52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1877" y="1833143"/>
            <a:ext cx="10641499" cy="2244128"/>
          </a:xfrm>
          <a:prstGeom prst="rect">
            <a:avLst/>
          </a:prstGeom>
        </p:spPr>
        <p:txBody>
          <a:bodyPr/>
          <a:lstStyle>
            <a:lvl1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14" name="Picture 13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284323AA-9573-44A2-B321-13F3CEFFCC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35750" y="365912"/>
            <a:ext cx="1308943" cy="528611"/>
          </a:xfrm>
          <a:prstGeom prst="rect">
            <a:avLst/>
          </a:prstGeom>
        </p:spPr>
      </p:pic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5AB091A9-979F-438D-A004-40CFB3EAC3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0677" y="6333441"/>
            <a:ext cx="5723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>
                <a:solidFill>
                  <a:schemeClr val="accent3">
                    <a:lumMod val="60000"/>
                    <a:lumOff val="4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13628242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9FCB08CE-B749-4A34-8E38-256DAB23FDA3}"/>
              </a:ext>
            </a:extLst>
          </p:cNvPr>
          <p:cNvSpPr txBox="1"/>
          <p:nvPr userDrawn="1"/>
        </p:nvSpPr>
        <p:spPr>
          <a:xfrm>
            <a:off x="291313" y="6372536"/>
            <a:ext cx="6473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fld id="{34F92BC6-D7C3-584B-87F2-0B845776A5AD}" type="slidenum">
              <a:rPr lang="en-US" sz="90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‹#›</a:t>
            </a:fld>
            <a:r>
              <a:rPr lang="en-US" sz="90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900">
                <a:solidFill>
                  <a:srgbClr val="005EB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itle 10">
            <a:extLst>
              <a:ext uri="{FF2B5EF4-FFF2-40B4-BE49-F238E27FC236}">
                <a16:creationId xmlns:a16="http://schemas.microsoft.com/office/drawing/2014/main" id="{22B34758-9E88-47CF-97D6-6500D97D9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877" y="1037981"/>
            <a:ext cx="10641499" cy="611649"/>
          </a:xfrm>
          <a:prstGeom prst="rect">
            <a:avLst/>
          </a:prstGeom>
        </p:spPr>
        <p:txBody>
          <a:bodyPr/>
          <a:lstStyle>
            <a:lvl1pPr>
              <a:defRPr sz="2700" b="0">
                <a:solidFill>
                  <a:srgbClr val="005EB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sz="2100">
              <a:solidFill>
                <a:srgbClr val="005EB8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Content Placeholder 9">
            <a:extLst>
              <a:ext uri="{FF2B5EF4-FFF2-40B4-BE49-F238E27FC236}">
                <a16:creationId xmlns:a16="http://schemas.microsoft.com/office/drawing/2014/main" id="{34C2919C-3AD4-436F-A0CC-4F48C43AA52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1877" y="1833143"/>
            <a:ext cx="10641499" cy="2244128"/>
          </a:xfrm>
          <a:prstGeom prst="rect">
            <a:avLst/>
          </a:prstGeom>
        </p:spPr>
        <p:txBody>
          <a:bodyPr/>
          <a:lstStyle>
            <a:lvl1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14" name="Picture 13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284323AA-9573-44A2-B321-13F3CEFFCC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35750" y="365912"/>
            <a:ext cx="1308943" cy="528611"/>
          </a:xfrm>
          <a:prstGeom prst="rect">
            <a:avLst/>
          </a:prstGeom>
        </p:spPr>
      </p:pic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5AB091A9-979F-438D-A004-40CFB3EAC3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0677" y="6333441"/>
            <a:ext cx="5723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>
                <a:solidFill>
                  <a:schemeClr val="accent3">
                    <a:lumMod val="60000"/>
                    <a:lumOff val="4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758152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4612C952-EF3E-0268-E720-D28E231D46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400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FAE976-4C3E-2C46-A7E6-6FE5C54C9E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DE82C4-1EED-674B-BD3A-3C498C68CD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D5A648-49C5-C54F-9268-092B18BD029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2/21/24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22EA98-6B24-A94D-AEA5-8DAAB990A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545245-19A3-7E4B-B9BE-505DEE5A2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3299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FA9E8F-B921-8C4D-9661-DD34387D39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D9A78-98B7-6141-851F-FE8C943E63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3596E6-E304-CC41-A32E-7963C29F7C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1E82C4-26AB-D542-9FFB-0C1F90E3AD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2/21/24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485F9A-AC2B-0641-8CA8-D56FA2453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4B8847-DCD5-6F4C-A40F-5EBB5AD1A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205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3B4143-537D-4749-B0F2-3FB7A464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B2C74B-91F9-FF4E-A2F7-C2A65AB810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31FB88-E987-1F4A-9BC1-B0DF82555A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D835BB9-3D32-054B-B687-5EE1105477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74D2C13-221D-DB4B-9A33-B6BF56F96D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2023C4C-457E-3144-8E38-6848306B51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2/21/24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6E112D3-B2CF-E846-BC7B-5D6A439FEB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33D04C1-CCDB-C44B-814F-14E50EE2E3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1913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3F04B-F413-B145-9504-00FC721656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598F96-7982-CF47-A8E0-39E02C04E8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2/21/24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60898F-E2A9-5349-A8EC-89853D32D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779407-2E0C-A840-BE1B-801E6DED2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71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A6CD57-86AD-564D-97FC-8C06CBEF1B2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2/21/24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405101-7626-A24A-B87B-672F3A618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436B60-852C-3143-A13E-C2C99103BB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563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EC05E-A969-A942-92AD-952D3C5B43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D5442B-9656-8048-95AE-5A75BE2E2C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AF26E9-1D93-704D-86A6-B1D2FC8BE4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B2C630-AE69-C74B-9783-74AB8894E76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2/21/24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7446ED-3415-FD48-A020-37FD49637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A5A601-10B4-7D4D-A91B-93754CEFD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439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41880A-99A5-874D-8DC4-F07DBD0586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FF5F178-9D80-664A-BB1D-15FB18BE87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DF064C-74CC-C949-BBC2-8E2F831748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7F097B-6936-3A4B-ACD2-C007172444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2/21/24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3D38C7-BF85-CA4F-A856-3B949779D9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060428-F40A-3E46-B9D6-B5F687EC5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606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2033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1" r:id="rId9"/>
    <p:sldLayoutId id="2147483852" r:id="rId10"/>
    <p:sldLayoutId id="2147483853" r:id="rId11"/>
    <p:sldLayoutId id="2147483905" r:id="rId12"/>
    <p:sldLayoutId id="214748392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F579C361-B4F5-FE46-9B89-269AF5BF366C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3760204" y="1299923"/>
            <a:ext cx="8082021" cy="1158875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/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Experience Led Commissioning: Dreaming and Designing better outcomes for </a:t>
            </a:r>
            <a:r>
              <a:rPr lang="en-US" sz="3600" b="1" dirty="0">
                <a:solidFill>
                  <a:srgbClr val="FF0000"/>
                </a:solidFill>
                <a:latin typeface="Arial"/>
                <a:cs typeface="Arial"/>
              </a:rPr>
              <a:t>add community of interest</a:t>
            </a:r>
          </a:p>
        </p:txBody>
      </p:sp>
      <p:sp>
        <p:nvSpPr>
          <p:cNvPr id="12" name="Subtitle 11">
            <a:extLst>
              <a:ext uri="{FF2B5EF4-FFF2-40B4-BE49-F238E27FC236}">
                <a16:creationId xmlns:a16="http://schemas.microsoft.com/office/drawing/2014/main" id="{E66A7BB6-57CB-DF4F-9FEE-73866BE95385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075452" y="3429000"/>
            <a:ext cx="10041095" cy="14986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3600" b="1" dirty="0">
                <a:solidFill>
                  <a:srgbClr val="FF0000"/>
                </a:solidFill>
                <a:latin typeface="Arial"/>
                <a:cs typeface="Arial"/>
              </a:rPr>
              <a:t>Add name </a:t>
            </a:r>
            <a:r>
              <a:rPr lang="en-US" sz="3600" b="1" dirty="0">
                <a:solidFill>
                  <a:srgbClr val="253B6C"/>
                </a:solidFill>
                <a:latin typeface="Arial"/>
                <a:cs typeface="Arial"/>
              </a:rPr>
              <a:t>ELC </a:t>
            </a:r>
            <a:r>
              <a:rPr lang="en-US" sz="3600" b="1" dirty="0" err="1">
                <a:solidFill>
                  <a:srgbClr val="253B6C"/>
                </a:solidFill>
                <a:latin typeface="Arial"/>
                <a:cs typeface="Arial"/>
              </a:rPr>
              <a:t>Programme</a:t>
            </a:r>
            <a:r>
              <a:rPr lang="en-US" sz="3600" b="1" dirty="0">
                <a:solidFill>
                  <a:srgbClr val="253B6C"/>
                </a:solidFill>
                <a:latin typeface="Arial"/>
                <a:cs typeface="Arial"/>
              </a:rPr>
              <a:t> Clinical Lead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3600" b="1" dirty="0">
                <a:solidFill>
                  <a:srgbClr val="FF0000"/>
                </a:solidFill>
                <a:latin typeface="Arial"/>
                <a:cs typeface="Arial"/>
              </a:rPr>
              <a:t>Add name </a:t>
            </a:r>
            <a:r>
              <a:rPr lang="en-US" sz="3600" b="1" dirty="0">
                <a:solidFill>
                  <a:srgbClr val="253B6C"/>
                </a:solidFill>
                <a:latin typeface="Arial"/>
                <a:cs typeface="Arial"/>
              </a:rPr>
              <a:t>Lead Facilitator</a:t>
            </a:r>
            <a:endParaRPr lang="en-US" sz="3600" b="1" dirty="0">
              <a:solidFill>
                <a:srgbClr val="253B6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7717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0">
            <a:extLst>
              <a:ext uri="{FF2B5EF4-FFF2-40B4-BE49-F238E27FC236}">
                <a16:creationId xmlns:a16="http://schemas.microsoft.com/office/drawing/2014/main" id="{31E5A235-6924-EB73-3B27-170F9204ACB7}"/>
              </a:ext>
            </a:extLst>
          </p:cNvPr>
          <p:cNvSpPr txBox="1">
            <a:spLocks/>
          </p:cNvSpPr>
          <p:nvPr/>
        </p:nvSpPr>
        <p:spPr>
          <a:xfrm>
            <a:off x="1384300" y="3615393"/>
            <a:ext cx="8978900" cy="100740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The story so far</a:t>
            </a:r>
          </a:p>
        </p:txBody>
      </p:sp>
      <p:pic>
        <p:nvPicPr>
          <p:cNvPr id="11" name="Picture 10" descr="Logo, icon&#10;&#10;Description automatically generated">
            <a:extLst>
              <a:ext uri="{FF2B5EF4-FFF2-40B4-BE49-F238E27FC236}">
                <a16:creationId xmlns:a16="http://schemas.microsoft.com/office/drawing/2014/main" id="{BFDA7F66-6843-6433-48AA-E28EBE375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5998" y="759097"/>
            <a:ext cx="2735503" cy="257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9588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7" y="1280160"/>
            <a:ext cx="1111241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Show video, introduce person, present CURRENT emotional maps and a summary of what matters most and supports people to keep well and emerging high impact actions (max 12) all generated from the DISCOVERY work</a:t>
            </a: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The story so far</a:t>
            </a:r>
          </a:p>
        </p:txBody>
      </p:sp>
    </p:spTree>
    <p:extLst>
      <p:ext uri="{BB962C8B-B14F-4D97-AF65-F5344CB8AC3E}">
        <p14:creationId xmlns:p14="http://schemas.microsoft.com/office/powerpoint/2010/main" val="30712602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990600" y="3530600"/>
            <a:ext cx="10191107" cy="8382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Imagining the future: our collective Dream</a:t>
            </a:r>
          </a:p>
        </p:txBody>
      </p: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DAC14C35-8D3B-DFF8-9017-A440C13701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8103" y="1013726"/>
            <a:ext cx="2335794" cy="2196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3466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5562600" y="2133600"/>
            <a:ext cx="5619107" cy="22352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b="1" dirty="0">
                <a:solidFill>
                  <a:srgbClr val="253B6C"/>
                </a:solidFill>
              </a:rPr>
              <a:t>Let the dreaming begin!</a:t>
            </a:r>
          </a:p>
        </p:txBody>
      </p:sp>
      <p:pic>
        <p:nvPicPr>
          <p:cNvPr id="3" name="Picture 2" descr="A picture containing text, transport, aircraft, balloon&#10;&#10;Description automatically generated">
            <a:extLst>
              <a:ext uri="{FF2B5EF4-FFF2-40B4-BE49-F238E27FC236}">
                <a16:creationId xmlns:a16="http://schemas.microsoft.com/office/drawing/2014/main" id="{71773541-760A-6D3E-7B4D-0F17A9DD3C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700" y="1164099"/>
            <a:ext cx="3975100" cy="3738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2281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8" y="1280160"/>
            <a:ext cx="10393568" cy="4733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ORIENTATION: </a:t>
            </a:r>
            <a:r>
              <a:rPr lang="en-GB" sz="2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guide; draws us toward our best work. Unreachable and inspiring, the North Star Dream reminds us why we are doing this work  when the going gets tough…</a:t>
            </a:r>
            <a:endParaRPr lang="en-US" sz="24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endParaRPr lang="en-US" sz="28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INSTRUCTIONS:</a:t>
            </a:r>
          </a:p>
          <a:p>
            <a:pPr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Slow down. Think deeply</a:t>
            </a:r>
          </a:p>
          <a:p>
            <a:pPr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Notice what comes to your mind first</a:t>
            </a:r>
          </a:p>
          <a:p>
            <a:pPr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Jot down the words. Notice and hold onto the images</a:t>
            </a:r>
          </a:p>
          <a:p>
            <a:pPr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Share the words and images that come to mind</a:t>
            </a:r>
            <a:endParaRPr lang="en-US" sz="32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Our North Star Dream </a:t>
            </a:r>
          </a:p>
        </p:txBody>
      </p:sp>
    </p:spTree>
    <p:extLst>
      <p:ext uri="{BB962C8B-B14F-4D97-AF65-F5344CB8AC3E}">
        <p14:creationId xmlns:p14="http://schemas.microsoft.com/office/powerpoint/2010/main" val="24455144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397566" y="1473200"/>
            <a:ext cx="11247588" cy="3453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ORIENTATION: after</a:t>
            </a: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HARD WORK and GOOD LUCK, we have made great progress. Standing in the future, describe what we have achieved...</a:t>
            </a:r>
          </a:p>
          <a:p>
            <a:pPr>
              <a:spcBef>
                <a:spcPct val="20000"/>
              </a:spcBef>
            </a:pPr>
            <a:endParaRPr lang="en-GB" sz="28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INSTRUCTIONS:</a:t>
            </a:r>
            <a:endParaRPr lang="en-US" sz="28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Describe the detail of the vision</a:t>
            </a:r>
          </a:p>
          <a:p>
            <a:pPr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Focus on possible and positive change</a:t>
            </a:r>
            <a:endParaRPr lang="en-US" sz="32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Our possible positive future </a:t>
            </a:r>
            <a:r>
              <a:rPr lang="en-US" sz="3600" b="1" dirty="0">
                <a:solidFill>
                  <a:srgbClr val="FF0000"/>
                </a:solidFill>
                <a:latin typeface="Arial"/>
                <a:cs typeface="Arial"/>
              </a:rPr>
              <a:t>add date </a:t>
            </a:r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(2 years)</a:t>
            </a:r>
          </a:p>
        </p:txBody>
      </p:sp>
    </p:spTree>
    <p:extLst>
      <p:ext uri="{BB962C8B-B14F-4D97-AF65-F5344CB8AC3E}">
        <p14:creationId xmlns:p14="http://schemas.microsoft.com/office/powerpoint/2010/main" val="1210837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9" y="1086522"/>
            <a:ext cx="11112415" cy="4487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ORIENTATION: </a:t>
            </a:r>
          </a:p>
          <a:p>
            <a:pPr>
              <a:spcBef>
                <a:spcPct val="20000"/>
              </a:spcBef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Come back to now. We want to realise that future. </a:t>
            </a:r>
          </a:p>
          <a:p>
            <a:pPr>
              <a:spcBef>
                <a:spcPct val="20000"/>
              </a:spcBef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Describe where we are starting today. </a:t>
            </a:r>
          </a:p>
          <a:p>
            <a:pPr>
              <a:spcBef>
                <a:spcPct val="20000"/>
              </a:spcBef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It's about describing the facts - not fixing the problem</a:t>
            </a:r>
          </a:p>
          <a:p>
            <a:pPr>
              <a:spcBef>
                <a:spcPct val="20000"/>
              </a:spcBef>
            </a:pPr>
            <a:endParaRPr lang="en-US" sz="28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INSTRUCTION:</a:t>
            </a: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Capture the top three things you think that we need to notice                 about now (the story so far)</a:t>
            </a: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3700" y="304801"/>
            <a:ext cx="11251454" cy="617534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Now</a:t>
            </a:r>
          </a:p>
        </p:txBody>
      </p:sp>
    </p:spTree>
    <p:extLst>
      <p:ext uri="{BB962C8B-B14F-4D97-AF65-F5344CB8AC3E}">
        <p14:creationId xmlns:p14="http://schemas.microsoft.com/office/powerpoint/2010/main" val="39051530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10F26342-6827-F48D-9338-501360E12FE1}"/>
              </a:ext>
            </a:extLst>
          </p:cNvPr>
          <p:cNvSpPr txBox="1">
            <a:spLocks/>
          </p:cNvSpPr>
          <p:nvPr/>
        </p:nvSpPr>
        <p:spPr>
          <a:xfrm>
            <a:off x="1797803" y="3936570"/>
            <a:ext cx="8625067" cy="89890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FF0000"/>
                </a:solidFill>
              </a:rPr>
              <a:t>Add timings </a:t>
            </a:r>
            <a:r>
              <a:rPr lang="en-US" b="1" dirty="0">
                <a:solidFill>
                  <a:srgbClr val="253B6C"/>
                </a:solidFill>
              </a:rPr>
              <a:t>Lunch</a:t>
            </a:r>
          </a:p>
        </p:txBody>
      </p: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4838D8D8-EFBA-DFAE-D9EA-F2C9903D41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8438" y="939215"/>
            <a:ext cx="2930267" cy="2755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7256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B27B6D-6A5F-42F3-75CE-C13002A765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B346A74B-CE76-D059-0CBA-5B4C8158DEF5}"/>
              </a:ext>
            </a:extLst>
          </p:cNvPr>
          <p:cNvSpPr txBox="1">
            <a:spLocks/>
          </p:cNvSpPr>
          <p:nvPr/>
        </p:nvSpPr>
        <p:spPr>
          <a:xfrm>
            <a:off x="990600" y="3530600"/>
            <a:ext cx="10191107" cy="8382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Our Open Space planning session</a:t>
            </a:r>
          </a:p>
        </p:txBody>
      </p: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540F8B22-768B-1387-476E-20EB7B0BF1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8103" y="1013726"/>
            <a:ext cx="2335794" cy="2196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6429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7" y="1280160"/>
            <a:ext cx="11112415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GB" sz="3200" b="1" dirty="0">
              <a:solidFill>
                <a:srgbClr val="253B6C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3200" b="1" dirty="0">
                <a:solidFill>
                  <a:srgbClr val="253B6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Open Space is a </a:t>
            </a:r>
            <a:r>
              <a:rPr lang="en-GB" sz="3200" b="1" dirty="0">
                <a:solidFill>
                  <a:srgbClr val="253B6C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workshop technology that </a:t>
            </a:r>
            <a:r>
              <a:rPr lang="en-GB" sz="3200" b="1" dirty="0">
                <a:solidFill>
                  <a:srgbClr val="253B6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enables everyone to work together, tap into their full potential and do their best thinking by providing 'space’. </a:t>
            </a:r>
          </a:p>
          <a:p>
            <a:pPr algn="ctr"/>
            <a:r>
              <a:rPr lang="en-GB" sz="3200" b="1" dirty="0">
                <a:solidFill>
                  <a:srgbClr val="253B6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People set their own agenda and are free to discuss their concerns and what matters to them</a:t>
            </a: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What is Open Space? </a:t>
            </a:r>
          </a:p>
        </p:txBody>
      </p:sp>
    </p:spTree>
    <p:extLst>
      <p:ext uri="{BB962C8B-B14F-4D97-AF65-F5344CB8AC3E}">
        <p14:creationId xmlns:p14="http://schemas.microsoft.com/office/powerpoint/2010/main" val="16104545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990600" y="3530600"/>
            <a:ext cx="10191107" cy="8382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Welcome and session set up</a:t>
            </a: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F0841704-FE04-68E1-73A4-B78B1E107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7424" y="1001621"/>
            <a:ext cx="2581276" cy="2427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5798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7" y="1280160"/>
            <a:ext cx="11112415" cy="4450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GB" altLang="en-US" sz="4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“If at any time, you find yourself in a group where you are neither learning nor contributing, invoke the ‘law of two feet.’ Move on and contribute elsewhere”</a:t>
            </a:r>
            <a:endParaRPr lang="en-GB" altLang="en-US" sz="4800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  <a:defRPr/>
            </a:pPr>
            <a:endParaRPr lang="en-US" sz="36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The Law of Two Feet</a:t>
            </a:r>
          </a:p>
        </p:txBody>
      </p:sp>
    </p:spTree>
    <p:extLst>
      <p:ext uri="{BB962C8B-B14F-4D97-AF65-F5344CB8AC3E}">
        <p14:creationId xmlns:p14="http://schemas.microsoft.com/office/powerpoint/2010/main" val="7341673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7" y="1280160"/>
            <a:ext cx="11112415" cy="4290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3600" b="1" dirty="0">
                <a:solidFill>
                  <a:srgbClr val="253B6C"/>
                </a:solidFill>
              </a:rPr>
              <a:t>Whoever comes are the right people</a:t>
            </a:r>
          </a:p>
          <a:p>
            <a:pPr marL="571500" indent="-5715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3600" b="1" dirty="0">
                <a:solidFill>
                  <a:srgbClr val="253B6C"/>
                </a:solidFill>
              </a:rPr>
              <a:t>Whatever happens is the only thing that could have happened today</a:t>
            </a:r>
          </a:p>
          <a:p>
            <a:pPr marL="571500" indent="-5715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3600" b="1" dirty="0">
                <a:solidFill>
                  <a:srgbClr val="253B6C"/>
                </a:solidFill>
              </a:rPr>
              <a:t>Whenever it starts is the right time</a:t>
            </a:r>
          </a:p>
          <a:p>
            <a:pPr marL="571500" indent="-5715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3600" b="1" dirty="0">
                <a:solidFill>
                  <a:srgbClr val="253B6C"/>
                </a:solidFill>
              </a:rPr>
              <a:t>When it is over, it is over</a:t>
            </a:r>
          </a:p>
          <a:p>
            <a:pPr marL="571500" indent="-5715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3600" b="1" dirty="0">
                <a:solidFill>
                  <a:srgbClr val="253B6C"/>
                </a:solidFill>
              </a:rPr>
              <a:t>Wherever it happens is the right place</a:t>
            </a: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Open Space principles</a:t>
            </a:r>
          </a:p>
        </p:txBody>
      </p:sp>
    </p:spTree>
    <p:extLst>
      <p:ext uri="{BB962C8B-B14F-4D97-AF65-F5344CB8AC3E}">
        <p14:creationId xmlns:p14="http://schemas.microsoft.com/office/powerpoint/2010/main" val="2302468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You have permission to buzz and flutter</a:t>
            </a:r>
          </a:p>
        </p:txBody>
      </p:sp>
      <p:pic>
        <p:nvPicPr>
          <p:cNvPr id="4" name="Picture 10" descr="http://www.daniellesplace.com/Images21/butterflies.gif">
            <a:extLst>
              <a:ext uri="{FF2B5EF4-FFF2-40B4-BE49-F238E27FC236}">
                <a16:creationId xmlns:a16="http://schemas.microsoft.com/office/drawing/2014/main" id="{A7044352-C66E-87DC-EAB4-E8010AB415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688238" y="1361049"/>
            <a:ext cx="2783131" cy="3712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http://4.bp.blogspot.com/-qKjR5hzI5x0/T4YZ5A-vZtI/AAAAAAAADCk/3vTtmG7x7fQ/s1600/kids-save-bees-TP-lg.jpg">
            <a:extLst>
              <a:ext uri="{FF2B5EF4-FFF2-40B4-BE49-F238E27FC236}">
                <a16:creationId xmlns:a16="http://schemas.microsoft.com/office/drawing/2014/main" id="{14AB1FCD-5959-F0AC-2692-750B7C067C2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89" b="9010"/>
          <a:stretch/>
        </p:blipFill>
        <p:spPr bwMode="auto">
          <a:xfrm rot="20728126">
            <a:off x="5448919" y="1423461"/>
            <a:ext cx="2780219" cy="2896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8B24037-6C93-A2B8-55D6-473E28639D47}"/>
              </a:ext>
            </a:extLst>
          </p:cNvPr>
          <p:cNvSpPr txBox="1"/>
          <p:nvPr/>
        </p:nvSpPr>
        <p:spPr>
          <a:xfrm>
            <a:off x="8431719" y="1955800"/>
            <a:ext cx="348088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Bees love to transfer thinking and  cross pollinate ideas between groups. They help us join up our thinking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9CD278-6792-B0EB-310C-6F55E9A3BE5B}"/>
              </a:ext>
            </a:extLst>
          </p:cNvPr>
          <p:cNvSpPr txBox="1"/>
          <p:nvPr/>
        </p:nvSpPr>
        <p:spPr>
          <a:xfrm>
            <a:off x="3187700" y="4640441"/>
            <a:ext cx="4584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253B6C"/>
                </a:solidFill>
              </a:rPr>
              <a:t>Butterflies like to share their beautiful ideas. They often drop by, share an idea and move on</a:t>
            </a:r>
          </a:p>
        </p:txBody>
      </p:sp>
    </p:spTree>
    <p:extLst>
      <p:ext uri="{BB962C8B-B14F-4D97-AF65-F5344CB8AC3E}">
        <p14:creationId xmlns:p14="http://schemas.microsoft.com/office/powerpoint/2010/main" val="5844759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7" y="1280160"/>
            <a:ext cx="11112415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spcBef>
                <a:spcPct val="20000"/>
              </a:spcBef>
              <a:defRPr/>
            </a:pPr>
            <a:r>
              <a:rPr lang="en-US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list of 6 improvement challenges with table numbers.</a:t>
            </a:r>
          </a:p>
          <a:p>
            <a:pPr eaLnBrk="1" hangingPunct="1">
              <a:spcBef>
                <a:spcPct val="20000"/>
              </a:spcBef>
              <a:defRPr/>
            </a:pPr>
            <a:r>
              <a:rPr lang="en-US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These also need to be listed on a poster in the room</a:t>
            </a:r>
          </a:p>
          <a:p>
            <a:pPr eaLnBrk="1" hangingPunct="1">
              <a:spcBef>
                <a:spcPct val="20000"/>
              </a:spcBef>
              <a:defRPr/>
            </a:pPr>
            <a:r>
              <a:rPr lang="en-US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Tables need to be clearly numbered so that people can move around and know where they are going to join different conversations </a:t>
            </a:r>
          </a:p>
          <a:p>
            <a:pPr eaLnBrk="1" hangingPunct="1">
              <a:spcBef>
                <a:spcPct val="20000"/>
              </a:spcBef>
              <a:defRPr/>
            </a:pP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Round one: pick your first improvement challenge</a:t>
            </a:r>
          </a:p>
        </p:txBody>
      </p:sp>
    </p:spTree>
    <p:extLst>
      <p:ext uri="{BB962C8B-B14F-4D97-AF65-F5344CB8AC3E}">
        <p14:creationId xmlns:p14="http://schemas.microsoft.com/office/powerpoint/2010/main" val="10814763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2D4957-778A-51AC-3968-B2AF6ABA51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8EF908-2F03-9673-B995-312C7D2F0D38}"/>
              </a:ext>
            </a:extLst>
          </p:cNvPr>
          <p:cNvSpPr txBox="1"/>
          <p:nvPr/>
        </p:nvSpPr>
        <p:spPr>
          <a:xfrm>
            <a:off x="532737" y="1280160"/>
            <a:ext cx="11112415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spcBef>
                <a:spcPct val="20000"/>
              </a:spcBef>
              <a:defRPr/>
            </a:pPr>
            <a:r>
              <a:rPr lang="en-US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list of 6 improvement challenges with table numbers.</a:t>
            </a:r>
          </a:p>
          <a:p>
            <a:pPr eaLnBrk="1" hangingPunct="1">
              <a:spcBef>
                <a:spcPct val="20000"/>
              </a:spcBef>
              <a:defRPr/>
            </a:pPr>
            <a:r>
              <a:rPr lang="en-US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These also need to be listed on a poster in the room</a:t>
            </a:r>
          </a:p>
          <a:p>
            <a:pPr eaLnBrk="1" hangingPunct="1">
              <a:spcBef>
                <a:spcPct val="20000"/>
              </a:spcBef>
              <a:defRPr/>
            </a:pPr>
            <a:r>
              <a:rPr lang="en-US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Tables need to be clearly numbered so that people can move around and know where they are going to join different conversations </a:t>
            </a:r>
          </a:p>
          <a:p>
            <a:pPr eaLnBrk="1" hangingPunct="1">
              <a:spcBef>
                <a:spcPct val="20000"/>
              </a:spcBef>
              <a:defRPr/>
            </a:pP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2E3A29EA-40FF-F5C0-F3A3-5F5FE5C22CC6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Round two: pick your first improvement challenge</a:t>
            </a:r>
          </a:p>
        </p:txBody>
      </p:sp>
    </p:spTree>
    <p:extLst>
      <p:ext uri="{BB962C8B-B14F-4D97-AF65-F5344CB8AC3E}">
        <p14:creationId xmlns:p14="http://schemas.microsoft.com/office/powerpoint/2010/main" val="13414822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5562600" y="2133600"/>
            <a:ext cx="5619107" cy="22352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b="1" dirty="0">
                <a:solidFill>
                  <a:srgbClr val="253B6C"/>
                </a:solidFill>
              </a:rPr>
              <a:t>Let the Open Space planning begin!</a:t>
            </a:r>
          </a:p>
        </p:txBody>
      </p:sp>
      <p:pic>
        <p:nvPicPr>
          <p:cNvPr id="3" name="Picture 2" descr="A picture containing text, transport, aircraft, balloon&#10;&#10;Description automatically generated">
            <a:extLst>
              <a:ext uri="{FF2B5EF4-FFF2-40B4-BE49-F238E27FC236}">
                <a16:creationId xmlns:a16="http://schemas.microsoft.com/office/drawing/2014/main" id="{71773541-760A-6D3E-7B4D-0F17A9DD3C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700" y="1164099"/>
            <a:ext cx="3975100" cy="3738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7083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990600" y="3530600"/>
            <a:ext cx="10191107" cy="8382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sz="5400" b="1" dirty="0">
                <a:solidFill>
                  <a:srgbClr val="253B6C"/>
                </a:solidFill>
              </a:rPr>
              <a:t>Appreciation</a:t>
            </a:r>
          </a:p>
        </p:txBody>
      </p:sp>
      <p:pic>
        <p:nvPicPr>
          <p:cNvPr id="3" name="Picture 2" descr="A picture containing text, transport, aircraft, balloon&#10;&#10;Description automatically generated">
            <a:extLst>
              <a:ext uri="{FF2B5EF4-FFF2-40B4-BE49-F238E27FC236}">
                <a16:creationId xmlns:a16="http://schemas.microsoft.com/office/drawing/2014/main" id="{71773541-760A-6D3E-7B4D-0F17A9DD3C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6044" y="995019"/>
            <a:ext cx="2480256" cy="233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1819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0">
            <a:extLst>
              <a:ext uri="{FF2B5EF4-FFF2-40B4-BE49-F238E27FC236}">
                <a16:creationId xmlns:a16="http://schemas.microsoft.com/office/drawing/2014/main" id="{31E5A235-6924-EB73-3B27-170F9204ACB7}"/>
              </a:ext>
            </a:extLst>
          </p:cNvPr>
          <p:cNvSpPr txBox="1">
            <a:spLocks/>
          </p:cNvSpPr>
          <p:nvPr/>
        </p:nvSpPr>
        <p:spPr>
          <a:xfrm>
            <a:off x="1384300" y="3615393"/>
            <a:ext cx="8978900" cy="100740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Pledge, next steps and feedback</a:t>
            </a:r>
          </a:p>
        </p:txBody>
      </p:sp>
      <p:pic>
        <p:nvPicPr>
          <p:cNvPr id="11" name="Picture 10" descr="Logo, icon&#10;&#10;Description automatically generated">
            <a:extLst>
              <a:ext uri="{FF2B5EF4-FFF2-40B4-BE49-F238E27FC236}">
                <a16:creationId xmlns:a16="http://schemas.microsoft.com/office/drawing/2014/main" id="{BFDA7F66-6843-6433-48AA-E28EBE375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5998" y="759097"/>
            <a:ext cx="2735503" cy="257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1775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0">
            <a:extLst>
              <a:ext uri="{FF2B5EF4-FFF2-40B4-BE49-F238E27FC236}">
                <a16:creationId xmlns:a16="http://schemas.microsoft.com/office/drawing/2014/main" id="{31E5A235-6924-EB73-3B27-170F9204ACB7}"/>
              </a:ext>
            </a:extLst>
          </p:cNvPr>
          <p:cNvSpPr txBox="1">
            <a:spLocks/>
          </p:cNvSpPr>
          <p:nvPr/>
        </p:nvSpPr>
        <p:spPr>
          <a:xfrm>
            <a:off x="1384300" y="3615393"/>
            <a:ext cx="8978900" cy="100740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What are your key learnings from today?</a:t>
            </a:r>
          </a:p>
        </p:txBody>
      </p:sp>
      <p:pic>
        <p:nvPicPr>
          <p:cNvPr id="11" name="Picture 10" descr="Logo, icon&#10;&#10;Description automatically generated">
            <a:extLst>
              <a:ext uri="{FF2B5EF4-FFF2-40B4-BE49-F238E27FC236}">
                <a16:creationId xmlns:a16="http://schemas.microsoft.com/office/drawing/2014/main" id="{BFDA7F66-6843-6433-48AA-E28EBE375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5998" y="759097"/>
            <a:ext cx="2735503" cy="257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12327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0">
            <a:extLst>
              <a:ext uri="{FF2B5EF4-FFF2-40B4-BE49-F238E27FC236}">
                <a16:creationId xmlns:a16="http://schemas.microsoft.com/office/drawing/2014/main" id="{31E5A235-6924-EB73-3B27-170F9204ACB7}"/>
              </a:ext>
            </a:extLst>
          </p:cNvPr>
          <p:cNvSpPr txBox="1">
            <a:spLocks/>
          </p:cNvSpPr>
          <p:nvPr/>
        </p:nvSpPr>
        <p:spPr>
          <a:xfrm>
            <a:off x="1371600" y="3429001"/>
            <a:ext cx="8991600" cy="11938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What could you pledge to help this work succeed?</a:t>
            </a:r>
          </a:p>
          <a:p>
            <a:pPr algn="ctr"/>
            <a:r>
              <a:rPr lang="en-US" b="1" dirty="0">
                <a:solidFill>
                  <a:srgbClr val="00A18D"/>
                </a:solidFill>
              </a:rPr>
              <a:t>PLEASE POST IN CAR PARK </a:t>
            </a:r>
          </a:p>
        </p:txBody>
      </p:sp>
      <p:pic>
        <p:nvPicPr>
          <p:cNvPr id="2" name="Picture 1" descr="Icon&#10;&#10;Description automatically generated">
            <a:extLst>
              <a:ext uri="{FF2B5EF4-FFF2-40B4-BE49-F238E27FC236}">
                <a16:creationId xmlns:a16="http://schemas.microsoft.com/office/drawing/2014/main" id="{50044589-112F-CDC1-4066-8B0D276C11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6762" y="955349"/>
            <a:ext cx="2478476" cy="2375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0429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1054100" y="2942885"/>
            <a:ext cx="10127607" cy="170531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endParaRPr lang="en-US" b="1" dirty="0">
              <a:solidFill>
                <a:srgbClr val="00A18D"/>
              </a:solidFill>
            </a:endParaRPr>
          </a:p>
        </p:txBody>
      </p: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DAC14C35-8D3B-DFF8-9017-A440C13701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007" y="1003300"/>
            <a:ext cx="4364593" cy="410437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BEE5FF7-923C-B608-1278-BF3F4B5D85ED}"/>
              </a:ext>
            </a:extLst>
          </p:cNvPr>
          <p:cNvSpPr txBox="1"/>
          <p:nvPr/>
        </p:nvSpPr>
        <p:spPr>
          <a:xfrm>
            <a:off x="5283200" y="1778000"/>
            <a:ext cx="6451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Welcome from ELC practitioner team</a:t>
            </a:r>
          </a:p>
        </p:txBody>
      </p:sp>
    </p:spTree>
    <p:extLst>
      <p:ext uri="{BB962C8B-B14F-4D97-AF65-F5344CB8AC3E}">
        <p14:creationId xmlns:p14="http://schemas.microsoft.com/office/powerpoint/2010/main" val="31565907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279400" y="965200"/>
            <a:ext cx="11365753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You will attend future events and bring others with you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You can link us with a network of people we can involve who use the service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are doing relevant work or projects that we can enrich with the insights we produce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know of community initiatives we can link with and build 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have identified ways you can use this work to accelerate your work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know of other people we need to talk to</a:t>
            </a:r>
          </a:p>
          <a:p>
            <a:endParaRPr lang="en-GB" sz="2800" b="1" dirty="0">
              <a:solidFill>
                <a:srgbClr val="253B6C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ANYTHING ELSE THAT WILL HELP US SUCCEED</a:t>
            </a: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279401" y="228601"/>
            <a:ext cx="11365753" cy="634999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Example pledges</a:t>
            </a:r>
          </a:p>
        </p:txBody>
      </p:sp>
    </p:spTree>
    <p:extLst>
      <p:ext uri="{BB962C8B-B14F-4D97-AF65-F5344CB8AC3E}">
        <p14:creationId xmlns:p14="http://schemas.microsoft.com/office/powerpoint/2010/main" val="426067732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0">
            <a:extLst>
              <a:ext uri="{FF2B5EF4-FFF2-40B4-BE49-F238E27FC236}">
                <a16:creationId xmlns:a16="http://schemas.microsoft.com/office/drawing/2014/main" id="{31E5A235-6924-EB73-3B27-170F9204ACB7}"/>
              </a:ext>
            </a:extLst>
          </p:cNvPr>
          <p:cNvSpPr txBox="1">
            <a:spLocks/>
          </p:cNvSpPr>
          <p:nvPr/>
        </p:nvSpPr>
        <p:spPr>
          <a:xfrm>
            <a:off x="1384300" y="3615393"/>
            <a:ext cx="8978900" cy="100740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What  is your next step after today?</a:t>
            </a:r>
          </a:p>
        </p:txBody>
      </p:sp>
      <p:pic>
        <p:nvPicPr>
          <p:cNvPr id="11" name="Picture 10" descr="Logo, icon&#10;&#10;Description automatically generated">
            <a:extLst>
              <a:ext uri="{FF2B5EF4-FFF2-40B4-BE49-F238E27FC236}">
                <a16:creationId xmlns:a16="http://schemas.microsoft.com/office/drawing/2014/main" id="{BFDA7F66-6843-6433-48AA-E28EBE375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5998" y="759097"/>
            <a:ext cx="2735503" cy="257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02187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4572000" y="1164099"/>
            <a:ext cx="7620000" cy="320470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b="1" dirty="0">
                <a:solidFill>
                  <a:srgbClr val="253B6C"/>
                </a:solidFill>
              </a:rPr>
              <a:t>What will happen now? </a:t>
            </a:r>
          </a:p>
          <a:p>
            <a:endParaRPr lang="en-US" b="1" dirty="0">
              <a:solidFill>
                <a:srgbClr val="253B6C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Let the group know what will happen with the work they have done today</a:t>
            </a:r>
          </a:p>
        </p:txBody>
      </p:sp>
      <p:pic>
        <p:nvPicPr>
          <p:cNvPr id="3" name="Picture 2" descr="A picture containing text, transport, aircraft, balloon&#10;&#10;Description automatically generated">
            <a:extLst>
              <a:ext uri="{FF2B5EF4-FFF2-40B4-BE49-F238E27FC236}">
                <a16:creationId xmlns:a16="http://schemas.microsoft.com/office/drawing/2014/main" id="{71773541-760A-6D3E-7B4D-0F17A9DD3C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00" y="846599"/>
            <a:ext cx="3975100" cy="3738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57684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B8F21A-076A-EAF1-E36A-5D4B99570689}"/>
              </a:ext>
            </a:extLst>
          </p:cNvPr>
          <p:cNvSpPr txBox="1"/>
          <p:nvPr/>
        </p:nvSpPr>
        <p:spPr>
          <a:xfrm>
            <a:off x="5486400" y="2222751"/>
            <a:ext cx="5238974" cy="2877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4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worked well today?</a:t>
            </a:r>
          </a:p>
          <a:p>
            <a:pPr marL="571500" indent="-5715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4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can we do even better? </a:t>
            </a: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DF078593-6327-98D5-62B0-CD7CD07C6762}"/>
              </a:ext>
            </a:extLst>
          </p:cNvPr>
          <p:cNvSpPr txBox="1">
            <a:spLocks/>
          </p:cNvSpPr>
          <p:nvPr/>
        </p:nvSpPr>
        <p:spPr>
          <a:xfrm>
            <a:off x="419100" y="495300"/>
            <a:ext cx="11442700" cy="1054099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sz="4000" b="1" dirty="0">
              <a:solidFill>
                <a:srgbClr val="00A18D"/>
              </a:solidFill>
              <a:latin typeface="Arial"/>
              <a:cs typeface="Arial"/>
            </a:endParaRPr>
          </a:p>
          <a:p>
            <a:r>
              <a:rPr lang="en-US" sz="4000" b="1" dirty="0">
                <a:solidFill>
                  <a:srgbClr val="00A18D"/>
                </a:solidFill>
                <a:latin typeface="Arial"/>
                <a:cs typeface="Arial"/>
              </a:rPr>
              <a:t>Thank you for your contribution. </a:t>
            </a:r>
          </a:p>
          <a:p>
            <a:r>
              <a:rPr lang="en-US" sz="4000" b="1" dirty="0">
                <a:solidFill>
                  <a:srgbClr val="00A18D"/>
                </a:solidFill>
                <a:latin typeface="Arial"/>
                <a:cs typeface="Arial"/>
              </a:rPr>
              <a:t>Your feedback is a gift</a:t>
            </a:r>
          </a:p>
        </p:txBody>
      </p:sp>
      <p:pic>
        <p:nvPicPr>
          <p:cNvPr id="4" name="Picture 3" descr="Logo, icon&#10;&#10;Description automatically generated">
            <a:extLst>
              <a:ext uri="{FF2B5EF4-FFF2-40B4-BE49-F238E27FC236}">
                <a16:creationId xmlns:a16="http://schemas.microsoft.com/office/drawing/2014/main" id="{E4170335-69BC-FA91-C650-DE99CDD6D7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198" y="2222751"/>
            <a:ext cx="3430850" cy="322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9577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8CF14EB-5574-A24A-9B4B-099E23A9C8BE}"/>
              </a:ext>
            </a:extLst>
          </p:cNvPr>
          <p:cNvSpPr txBox="1"/>
          <p:nvPr/>
        </p:nvSpPr>
        <p:spPr>
          <a:xfrm>
            <a:off x="980498" y="952500"/>
            <a:ext cx="10830502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understand the story so far and what matters to people </a:t>
            </a:r>
          </a:p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Dream and imagine how we can help 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community of interest </a:t>
            </a: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live healthier, happier lives, supported by service that add value 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 design high impact improvements we can make in the next 2 years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Pledge support and understand what individuals and organisations will contribute </a:t>
            </a:r>
          </a:p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FUN because we are doing this work in a new, participative and inspiring way</a:t>
            </a:r>
          </a:p>
          <a:p>
            <a:pPr marL="457200" indent="-457200" eaLnBrk="1" hangingPunct="1">
              <a:spcBef>
                <a:spcPct val="20000"/>
              </a:spcBef>
              <a:buFont typeface="+mj-lt"/>
              <a:buAutoNum type="arabicPeriod"/>
              <a:defRPr/>
            </a:pPr>
            <a:endParaRPr lang="en-US" sz="28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endParaRPr lang="en-GB" sz="2800" b="1" dirty="0">
              <a:solidFill>
                <a:srgbClr val="253B6C"/>
              </a:solidFill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10">
            <a:extLst>
              <a:ext uri="{FF2B5EF4-FFF2-40B4-BE49-F238E27FC236}">
                <a16:creationId xmlns:a16="http://schemas.microsoft.com/office/drawing/2014/main" id="{6F26290A-CDC8-B70E-0F29-945C43E10854}"/>
              </a:ext>
            </a:extLst>
          </p:cNvPr>
          <p:cNvSpPr txBox="1">
            <a:spLocks/>
          </p:cNvSpPr>
          <p:nvPr/>
        </p:nvSpPr>
        <p:spPr>
          <a:xfrm>
            <a:off x="980498" y="311790"/>
            <a:ext cx="9299575" cy="487940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Today you will:</a:t>
            </a:r>
          </a:p>
        </p:txBody>
      </p:sp>
    </p:spTree>
    <p:extLst>
      <p:ext uri="{BB962C8B-B14F-4D97-AF65-F5344CB8AC3E}">
        <p14:creationId xmlns:p14="http://schemas.microsoft.com/office/powerpoint/2010/main" val="40632619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1025846" y="2984847"/>
            <a:ext cx="10140307" cy="13589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Our focus question:</a:t>
            </a:r>
          </a:p>
          <a:p>
            <a:pPr algn="ctr"/>
            <a:endParaRPr lang="en-US" sz="3600" b="1" dirty="0">
              <a:solidFill>
                <a:srgbClr val="253B6C"/>
              </a:solidFill>
            </a:endParaRPr>
          </a:p>
          <a:p>
            <a:pPr algn="ctr"/>
            <a:r>
              <a:rPr lang="en-US" sz="3600" b="1" dirty="0">
                <a:solidFill>
                  <a:srgbClr val="253B6C"/>
                </a:solidFill>
              </a:rPr>
              <a:t>“What </a:t>
            </a:r>
            <a:r>
              <a:rPr lang="en-GB" sz="3600" b="1" dirty="0">
                <a:solidFill>
                  <a:srgbClr val="253B6C"/>
                </a:solidFill>
              </a:rPr>
              <a:t>needs to happen </a:t>
            </a:r>
            <a:r>
              <a:rPr lang="en-US" sz="3600" b="1" dirty="0">
                <a:solidFill>
                  <a:srgbClr val="FF0000"/>
                </a:solidFill>
              </a:rPr>
              <a:t>add your focus question</a:t>
            </a:r>
            <a:r>
              <a:rPr lang="en-US" sz="3600" b="1" dirty="0">
                <a:solidFill>
                  <a:srgbClr val="253B6C"/>
                </a:solidFill>
              </a:rPr>
              <a:t>”</a:t>
            </a:r>
          </a:p>
        </p:txBody>
      </p:sp>
      <p:pic>
        <p:nvPicPr>
          <p:cNvPr id="3" name="Picture 2" descr="A picture containing text, transport, aircraft, balloon&#10;&#10;Description automatically generated">
            <a:extLst>
              <a:ext uri="{FF2B5EF4-FFF2-40B4-BE49-F238E27FC236}">
                <a16:creationId xmlns:a16="http://schemas.microsoft.com/office/drawing/2014/main" id="{71773541-760A-6D3E-7B4D-0F17A9DD3C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0644" y="487019"/>
            <a:ext cx="2480256" cy="233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1789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E39CF2F8-1D59-8090-2EE6-20ECE3AE3CD3}"/>
              </a:ext>
            </a:extLst>
          </p:cNvPr>
          <p:cNvSpPr/>
          <p:nvPr/>
        </p:nvSpPr>
        <p:spPr>
          <a:xfrm>
            <a:off x="333504" y="598256"/>
            <a:ext cx="3739265" cy="5253597"/>
          </a:xfrm>
          <a:prstGeom prst="roundRect">
            <a:avLst/>
          </a:prstGeom>
          <a:gradFill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69000">
                <a:srgbClr val="253B6C"/>
              </a:gs>
              <a:gs pos="81000">
                <a:srgbClr val="253B6C"/>
              </a:gs>
              <a:gs pos="100000">
                <a:srgbClr val="253B6C">
                  <a:lumMod val="65282"/>
                  <a:lumOff val="34718"/>
                </a:srgbClr>
              </a:gs>
            </a:gsLst>
          </a:gradFill>
          <a:effectLst>
            <a:outerShdw blurRad="57150" dist="19050" dir="5400000" algn="ctr" rotWithShape="0">
              <a:srgbClr val="000000">
                <a:alpha val="63000"/>
              </a:srgbClr>
            </a:outerShdw>
            <a:reflection stA="45000" endPos="4703" dist="50800" dir="5400000" sy="-100000" algn="bl" rotWithShape="0"/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FB1C00-DFFE-0545-9592-E6AC02087EE0}"/>
              </a:ext>
            </a:extLst>
          </p:cNvPr>
          <p:cNvSpPr txBox="1"/>
          <p:nvPr/>
        </p:nvSpPr>
        <p:spPr>
          <a:xfrm>
            <a:off x="-776614" y="528598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33871AE4-91B1-2EDE-87B3-5710A439E54B}"/>
              </a:ext>
            </a:extLst>
          </p:cNvPr>
          <p:cNvSpPr/>
          <p:nvPr/>
        </p:nvSpPr>
        <p:spPr>
          <a:xfrm>
            <a:off x="4245539" y="582576"/>
            <a:ext cx="3592943" cy="5253598"/>
          </a:xfrm>
          <a:prstGeom prst="roundRect">
            <a:avLst/>
          </a:prstGeom>
          <a:gradFill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69000">
                <a:srgbClr val="253B6C"/>
              </a:gs>
              <a:gs pos="81000">
                <a:srgbClr val="253B6C"/>
              </a:gs>
              <a:gs pos="100000">
                <a:srgbClr val="253B6C">
                  <a:lumMod val="65282"/>
                  <a:lumOff val="34718"/>
                </a:srgbClr>
              </a:gs>
            </a:gsLst>
          </a:gradFill>
          <a:effectLst>
            <a:outerShdw blurRad="57150" dist="19050" dir="5400000" algn="ctr" rotWithShape="0">
              <a:srgbClr val="000000">
                <a:alpha val="63000"/>
              </a:srgbClr>
            </a:outerShdw>
            <a:reflection stA="45000" endPos="4703" dist="50800" dir="5400000" sy="-100000" algn="bl" rotWithShape="0"/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4603017-DDBB-44F5-1F32-56BAB9695F61}"/>
              </a:ext>
            </a:extLst>
          </p:cNvPr>
          <p:cNvSpPr txBox="1"/>
          <p:nvPr/>
        </p:nvSpPr>
        <p:spPr>
          <a:xfrm>
            <a:off x="4374572" y="901698"/>
            <a:ext cx="3383505" cy="411480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spcAft>
                <a:spcPts val="800"/>
              </a:spcAft>
            </a:pPr>
            <a:r>
              <a:rPr lang="en-GB" sz="2400" b="1" dirty="0">
                <a:solidFill>
                  <a:srgbClr val="253B6C"/>
                </a:solidFill>
              </a:rPr>
              <a:t>Group Understandings</a:t>
            </a:r>
          </a:p>
          <a:p>
            <a:pPr>
              <a:spcAft>
                <a:spcPts val="800"/>
              </a:spcAft>
            </a:pPr>
            <a:endParaRPr lang="en-GB" sz="1500" b="1" dirty="0">
              <a:solidFill>
                <a:schemeClr val="bg1"/>
              </a:solidFill>
            </a:endParaRP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bg1"/>
                </a:solidFill>
              </a:rPr>
              <a:t>Be present</a:t>
            </a: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bg1"/>
                </a:solidFill>
              </a:rPr>
              <a:t>Stay curious. Respect and listen to different perspectives</a:t>
            </a: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bg1"/>
                </a:solidFill>
              </a:rPr>
              <a:t>Choose a growth mindset</a:t>
            </a: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bg1"/>
                </a:solidFill>
              </a:rPr>
              <a:t>Be responsible for your own learning and contribution</a:t>
            </a: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bg1"/>
                </a:solidFill>
              </a:rPr>
              <a:t>Spelling mistakes welcome!</a:t>
            </a: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bg1"/>
                </a:solidFill>
              </a:rPr>
              <a:t>Keep to time</a:t>
            </a: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bg1"/>
                </a:solidFill>
              </a:rPr>
              <a:t>OTHER?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35E787B8-0BFE-901E-2ED3-D62A0EFAB91A}"/>
              </a:ext>
            </a:extLst>
          </p:cNvPr>
          <p:cNvSpPr/>
          <p:nvPr/>
        </p:nvSpPr>
        <p:spPr>
          <a:xfrm>
            <a:off x="7995446" y="582960"/>
            <a:ext cx="3592943" cy="5253597"/>
          </a:xfrm>
          <a:prstGeom prst="roundRect">
            <a:avLst/>
          </a:prstGeom>
          <a:gradFill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69000">
                <a:srgbClr val="253B6C"/>
              </a:gs>
              <a:gs pos="81000">
                <a:srgbClr val="253B6C"/>
              </a:gs>
              <a:gs pos="100000">
                <a:srgbClr val="253B6C">
                  <a:lumMod val="65282"/>
                  <a:lumOff val="34718"/>
                </a:srgbClr>
              </a:gs>
            </a:gsLst>
          </a:gradFill>
          <a:effectLst>
            <a:outerShdw blurRad="57150" dist="19050" dir="5400000" algn="ctr" rotWithShape="0">
              <a:srgbClr val="000000">
                <a:alpha val="63000"/>
              </a:srgbClr>
            </a:outerShdw>
            <a:reflection stA="45000" endPos="4703" dist="50800" dir="5400000" sy="-100000" algn="bl" rotWithShape="0"/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5087DBD-E530-1DCD-2820-4082402A24CE}"/>
              </a:ext>
            </a:extLst>
          </p:cNvPr>
          <p:cNvSpPr txBox="1"/>
          <p:nvPr/>
        </p:nvSpPr>
        <p:spPr>
          <a:xfrm>
            <a:off x="8011252" y="901700"/>
            <a:ext cx="357713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rgbClr val="253B6C"/>
                </a:solidFill>
              </a:rPr>
              <a:t>Car Park</a:t>
            </a:r>
          </a:p>
        </p:txBody>
      </p:sp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04F01233-06F4-375A-B3EC-B26864E0B1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4618" y="2857500"/>
            <a:ext cx="2514600" cy="1143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2B4A167-9DD2-95F5-B6BA-4033969B024F}"/>
              </a:ext>
            </a:extLst>
          </p:cNvPr>
          <p:cNvSpPr txBox="1"/>
          <p:nvPr/>
        </p:nvSpPr>
        <p:spPr>
          <a:xfrm>
            <a:off x="482601" y="812800"/>
            <a:ext cx="3352799" cy="43428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GB" sz="2400" b="1" dirty="0">
                <a:solidFill>
                  <a:srgbClr val="253B6C"/>
                </a:solidFill>
              </a:rPr>
              <a:t>Session Flow</a:t>
            </a:r>
          </a:p>
          <a:p>
            <a:pPr lvl="0">
              <a:lnSpc>
                <a:spcPct val="150000"/>
              </a:lnSpc>
            </a:pPr>
            <a:r>
              <a:rPr lang="en-GB" sz="1800" b="1" dirty="0">
                <a:solidFill>
                  <a:schemeClr val="bg1"/>
                </a:solidFill>
              </a:rPr>
              <a:t>Welcome and introductions </a:t>
            </a:r>
          </a:p>
          <a:p>
            <a:pPr lvl="0">
              <a:lnSpc>
                <a:spcPct val="150000"/>
              </a:lnSpc>
            </a:pPr>
            <a:r>
              <a:rPr lang="en-GB" b="1" dirty="0">
                <a:solidFill>
                  <a:schemeClr val="bg1"/>
                </a:solidFill>
              </a:rPr>
              <a:t>The story so far</a:t>
            </a:r>
          </a:p>
          <a:p>
            <a:pPr lvl="0">
              <a:lnSpc>
                <a:spcPct val="150000"/>
              </a:lnSpc>
            </a:pPr>
            <a:r>
              <a:rPr lang="en-GB" b="1" dirty="0">
                <a:solidFill>
                  <a:schemeClr val="bg1"/>
                </a:solidFill>
              </a:rPr>
              <a:t>Introductions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E2E9E5"/>
                </a:solidFill>
              </a:rPr>
              <a:t>Dream session</a:t>
            </a:r>
          </a:p>
          <a:p>
            <a:pPr>
              <a:lnSpc>
                <a:spcPct val="150000"/>
              </a:lnSpc>
            </a:pPr>
            <a:r>
              <a:rPr lang="en-GB" b="1" dirty="0">
                <a:solidFill>
                  <a:srgbClr val="00A18D"/>
                </a:solidFill>
              </a:rPr>
              <a:t>Lunch and prayers </a:t>
            </a:r>
            <a:endParaRPr lang="en-US" b="1" dirty="0">
              <a:solidFill>
                <a:srgbClr val="E2E9E5"/>
              </a:solidFill>
            </a:endParaRP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E2E9E5"/>
                </a:solidFill>
              </a:rPr>
              <a:t>Open Space planning session</a:t>
            </a:r>
          </a:p>
          <a:p>
            <a:pPr>
              <a:lnSpc>
                <a:spcPct val="150000"/>
              </a:lnSpc>
            </a:pPr>
            <a:r>
              <a:rPr lang="en-GB" b="1" dirty="0">
                <a:solidFill>
                  <a:srgbClr val="00A18D"/>
                </a:solidFill>
              </a:rPr>
              <a:t>Break whenever you want </a:t>
            </a:r>
            <a:endParaRPr lang="en-GB" sz="18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bg1"/>
                </a:solidFill>
              </a:rPr>
              <a:t>Pledges, next steps and feedback</a:t>
            </a:r>
            <a:endParaRPr lang="en-US" sz="1800" b="1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1800" b="1" dirty="0">
                <a:solidFill>
                  <a:schemeClr val="bg1"/>
                </a:solidFill>
              </a:rPr>
              <a:t>Finish: </a:t>
            </a:r>
            <a:r>
              <a:rPr lang="en-US" b="1" dirty="0">
                <a:solidFill>
                  <a:srgbClr val="FF0000"/>
                </a:solidFill>
              </a:rPr>
              <a:t>add finish time (4.5 hours)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70842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0">
            <a:extLst>
              <a:ext uri="{FF2B5EF4-FFF2-40B4-BE49-F238E27FC236}">
                <a16:creationId xmlns:a16="http://schemas.microsoft.com/office/drawing/2014/main" id="{31E5A235-6924-EB73-3B27-170F9204ACB7}"/>
              </a:ext>
            </a:extLst>
          </p:cNvPr>
          <p:cNvSpPr txBox="1">
            <a:spLocks/>
          </p:cNvSpPr>
          <p:nvPr/>
        </p:nvSpPr>
        <p:spPr>
          <a:xfrm>
            <a:off x="1384300" y="3615393"/>
            <a:ext cx="8978900" cy="100740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What is Experience Led Commissioning?</a:t>
            </a:r>
          </a:p>
        </p:txBody>
      </p:sp>
      <p:pic>
        <p:nvPicPr>
          <p:cNvPr id="11" name="Picture 10" descr="Logo, icon&#10;&#10;Description automatically generated">
            <a:extLst>
              <a:ext uri="{FF2B5EF4-FFF2-40B4-BE49-F238E27FC236}">
                <a16:creationId xmlns:a16="http://schemas.microsoft.com/office/drawing/2014/main" id="{BFDA7F66-6843-6433-48AA-E28EBE375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5998" y="759097"/>
            <a:ext cx="2735503" cy="257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9848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0DB82B3-51ED-B4F7-7E66-7434359E4456}"/>
              </a:ext>
            </a:extLst>
          </p:cNvPr>
          <p:cNvSpPr txBox="1"/>
          <p:nvPr/>
        </p:nvSpPr>
        <p:spPr>
          <a:xfrm>
            <a:off x="149630" y="250161"/>
            <a:ext cx="45553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ELC process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FAA4AA4-ED9C-7CF8-EA88-3CD435501B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5838" y="380387"/>
            <a:ext cx="5682062" cy="5722941"/>
          </a:xfrm>
          <a:prstGeom prst="rect">
            <a:avLst/>
          </a:prstGeom>
        </p:spPr>
      </p:pic>
      <p:sp>
        <p:nvSpPr>
          <p:cNvPr id="2" name="5-point Star 1">
            <a:extLst>
              <a:ext uri="{FF2B5EF4-FFF2-40B4-BE49-F238E27FC236}">
                <a16:creationId xmlns:a16="http://schemas.microsoft.com/office/drawing/2014/main" id="{1243CBE2-C2F9-AB38-9359-FAF17E84D399}"/>
              </a:ext>
            </a:extLst>
          </p:cNvPr>
          <p:cNvSpPr/>
          <p:nvPr/>
        </p:nvSpPr>
        <p:spPr>
          <a:xfrm>
            <a:off x="6096000" y="3606800"/>
            <a:ext cx="2057399" cy="1689100"/>
          </a:xfrm>
          <a:prstGeom prst="star5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6ABFD5-8E54-C511-D1BA-49C8D6F769C4}"/>
              </a:ext>
            </a:extLst>
          </p:cNvPr>
          <p:cNvSpPr txBox="1"/>
          <p:nvPr/>
        </p:nvSpPr>
        <p:spPr>
          <a:xfrm>
            <a:off x="7236347" y="2066794"/>
            <a:ext cx="4511152" cy="3469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are here</a:t>
            </a:r>
          </a:p>
        </p:txBody>
      </p:sp>
    </p:spTree>
    <p:extLst>
      <p:ext uri="{BB962C8B-B14F-4D97-AF65-F5344CB8AC3E}">
        <p14:creationId xmlns:p14="http://schemas.microsoft.com/office/powerpoint/2010/main" val="33388712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3B3A37-82CB-019D-AB2C-CFDD7CA77965}"/>
              </a:ext>
            </a:extLst>
          </p:cNvPr>
          <p:cNvSpPr txBox="1"/>
          <p:nvPr/>
        </p:nvSpPr>
        <p:spPr>
          <a:xfrm>
            <a:off x="431800" y="203200"/>
            <a:ext cx="11760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A1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People, families and caregivers are equals in the ELC process</a:t>
            </a:r>
          </a:p>
        </p:txBody>
      </p:sp>
      <p:pic>
        <p:nvPicPr>
          <p:cNvPr id="3" name="Picture 2" descr="person-centred_55195849 copy.png">
            <a:extLst>
              <a:ext uri="{FF2B5EF4-FFF2-40B4-BE49-F238E27FC236}">
                <a16:creationId xmlns:a16="http://schemas.microsoft.com/office/drawing/2014/main" id="{283F2A19-882E-620E-22B6-FD7F0CAA55A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43" b="9804"/>
          <a:stretch/>
        </p:blipFill>
        <p:spPr>
          <a:xfrm>
            <a:off x="113654" y="1587364"/>
            <a:ext cx="5982346" cy="369497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CE254EE-E0E7-B968-4150-6F449B38C6C0}"/>
              </a:ext>
            </a:extLst>
          </p:cNvPr>
          <p:cNvSpPr txBox="1"/>
          <p:nvPr/>
        </p:nvSpPr>
        <p:spPr>
          <a:xfrm>
            <a:off x="6273800" y="787975"/>
            <a:ext cx="5664200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Staff experience is the antecedent of patient experience</a:t>
            </a:r>
          </a:p>
          <a:p>
            <a:endParaRPr lang="en-US" sz="32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Positive staff experience leads to safer patient care</a:t>
            </a:r>
          </a:p>
          <a:p>
            <a:endParaRPr lang="en-US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3123138"/>
      </p:ext>
    </p:extLst>
  </p:cSld>
  <p:clrMapOvr>
    <a:masterClrMapping/>
  </p:clrMapOvr>
</p:sld>
</file>

<file path=ppt/theme/theme1.xml><?xml version="1.0" encoding="utf-8"?>
<a:theme xmlns:a="http://schemas.openxmlformats.org/drawingml/2006/main" name="RedmoorELC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dmoorELC" id="{296BCD38-D91C-6F48-B99F-28DC11F08E26}" vid="{587E8A27-79E3-1D41-BABF-81B0BB70590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32BE61F814D2944B6BC5E97921D8F18" ma:contentTypeVersion="11" ma:contentTypeDescription="Create a new document." ma:contentTypeScope="" ma:versionID="b4513765b358a14703cd787cf7669f18">
  <xsd:schema xmlns:xsd="http://www.w3.org/2001/XMLSchema" xmlns:xs="http://www.w3.org/2001/XMLSchema" xmlns:p="http://schemas.microsoft.com/office/2006/metadata/properties" xmlns:ns2="bcf4674d-9330-4b7c-9960-e27f69f249bf" xmlns:ns3="e1f81281-6309-48af-ac9f-5c1c051b0f5f" targetNamespace="http://schemas.microsoft.com/office/2006/metadata/properties" ma:root="true" ma:fieldsID="76797677697c1d7bab08931d9dc6a867" ns2:_="" ns3:_="">
    <xsd:import namespace="bcf4674d-9330-4b7c-9960-e27f69f249bf"/>
    <xsd:import namespace="e1f81281-6309-48af-ac9f-5c1c051b0f5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f4674d-9330-4b7c-9960-e27f69f249b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f81281-6309-48af-ac9f-5c1c051b0f5f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9224C27-0A57-4601-8285-A7932E293A5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f4674d-9330-4b7c-9960-e27f69f249bf"/>
    <ds:schemaRef ds:uri="e1f81281-6309-48af-ac9f-5c1c051b0f5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9F559D8-5B4C-41E3-9CF4-5C6DB8D95B9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C0BBF3E-9167-4B5D-956E-4190EEBD5F8A}">
  <ds:schemaRefs>
    <ds:schemaRef ds:uri="http://schemas.microsoft.com/office/2006/documentManagement/types"/>
    <ds:schemaRef ds:uri="http://schemas.microsoft.com/office/2006/metadata/properties"/>
    <ds:schemaRef ds:uri="bcf4674d-9330-4b7c-9960-e27f69f249bf"/>
    <ds:schemaRef ds:uri="http://purl.org/dc/elements/1.1/"/>
    <ds:schemaRef ds:uri="e1f81281-6309-48af-ac9f-5c1c051b0f5f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14999</TotalTime>
  <Words>940</Words>
  <Application>Microsoft Macintosh PowerPoint</Application>
  <PresentationFormat>Widescreen</PresentationFormat>
  <Paragraphs>132</Paragraphs>
  <Slides>33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7" baseType="lpstr">
      <vt:lpstr>Arial</vt:lpstr>
      <vt:lpstr>Calibri</vt:lpstr>
      <vt:lpstr>Symbol</vt:lpstr>
      <vt:lpstr>RedmoorELC</vt:lpstr>
      <vt:lpstr>Experience Led Commissioning: Dreaming and Designing better outcomes for add community of interest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Anna Buckle</dc:creator>
  <cp:lastModifiedBy>Georgina Craig</cp:lastModifiedBy>
  <cp:revision>257</cp:revision>
  <cp:lastPrinted>2021-02-09T10:46:35Z</cp:lastPrinted>
  <dcterms:created xsi:type="dcterms:W3CDTF">2020-10-14T10:10:44Z</dcterms:created>
  <dcterms:modified xsi:type="dcterms:W3CDTF">2024-02-21T11:26:39Z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0x010100932BE61F814D2944B6BC5E97921D8F18</vt:lpwstr>
  </property>
</Properties>
</file>