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7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74" r:id="rId11"/>
    <p:sldId id="1145" r:id="rId12"/>
    <p:sldId id="1294" r:id="rId13"/>
    <p:sldId id="1295" r:id="rId14"/>
    <p:sldId id="1297" r:id="rId15"/>
    <p:sldId id="1298" r:id="rId16"/>
    <p:sldId id="1187" r:id="rId17"/>
    <p:sldId id="1277" r:id="rId18"/>
    <p:sldId id="1282" r:id="rId19"/>
    <p:sldId id="1287" r:id="rId20"/>
    <p:sldId id="1330" r:id="rId21"/>
    <p:sldId id="1265" r:id="rId22"/>
    <p:sldId id="998" r:id="rId23"/>
    <p:sldId id="470" r:id="rId24"/>
    <p:sldId id="431" r:id="rId25"/>
    <p:sldId id="1228" r:id="rId26"/>
    <p:sldId id="1291" r:id="rId27"/>
    <p:sldId id="1334" r:id="rId28"/>
    <p:sldId id="1153" r:id="rId29"/>
    <p:sldId id="1176" r:id="rId30"/>
    <p:sldId id="1286" r:id="rId31"/>
    <p:sldId id="1331" r:id="rId32"/>
    <p:sldId id="1335" r:id="rId33"/>
    <p:sldId id="1332" r:id="rId34"/>
    <p:sldId id="1333" r:id="rId35"/>
    <p:sldId id="1285" r:id="rId36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8D"/>
    <a:srgbClr val="253B6C"/>
    <a:srgbClr val="3FAFD5"/>
    <a:srgbClr val="CEDB4F"/>
    <a:srgbClr val="6B7C82"/>
    <a:srgbClr val="E2E9E5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06"/>
  </p:normalViewPr>
  <p:slideViewPr>
    <p:cSldViewPr snapToGrid="0">
      <p:cViewPr varScale="1">
        <p:scale>
          <a:sx n="101" d="100"/>
          <a:sy n="101" d="100"/>
        </p:scale>
        <p:origin x="696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emotional mapping our current experience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6309510" y="254164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7569200" y="380387"/>
            <a:ext cx="2527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we know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68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slides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we know so far</a:t>
            </a:r>
          </a:p>
        </p:txBody>
      </p:sp>
    </p:spTree>
    <p:extLst>
      <p:ext uri="{BB962C8B-B14F-4D97-AF65-F5344CB8AC3E}">
        <p14:creationId xmlns:p14="http://schemas.microsoft.com/office/powerpoint/2010/main" val="3366754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10F26342-6827-F48D-9338-501360E12FE1}"/>
              </a:ext>
            </a:extLst>
          </p:cNvPr>
          <p:cNvSpPr txBox="1">
            <a:spLocks/>
          </p:cNvSpPr>
          <p:nvPr/>
        </p:nvSpPr>
        <p:spPr>
          <a:xfrm>
            <a:off x="1797803" y="3936570"/>
            <a:ext cx="8625067" cy="8989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FF0000"/>
                </a:solidFill>
              </a:rPr>
              <a:t>Add length </a:t>
            </a:r>
            <a:r>
              <a:rPr lang="en-US" b="1" dirty="0">
                <a:solidFill>
                  <a:srgbClr val="253B6C"/>
                </a:solidFill>
              </a:rPr>
              <a:t>Comfort Break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4838D8D8-EFBA-DFAE-D9EA-F2C9903D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38" y="939215"/>
            <a:ext cx="2930267" cy="275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25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Emotional mapping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Emotional mapping is……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….. A  tool to 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 everyone to understand what matters most and people’s experiences through an emotional (person-centred) lens</a:t>
            </a: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….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central to the ELC discovery process</a:t>
            </a:r>
            <a:endParaRPr lang="en-GB" sz="2800" b="1" dirty="0">
              <a:solidFill>
                <a:srgbClr val="253B6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1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Bate S P, Robert G. Experience-based design: from redesigning the system around the patient to co-designing services                                                   with the patient. </a:t>
            </a:r>
            <a:r>
              <a:rPr lang="en-GB" sz="1200" b="1" i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Qual </a:t>
            </a:r>
            <a:r>
              <a:rPr lang="en-GB" sz="1200" b="1" i="1" dirty="0" err="1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Saf</a:t>
            </a:r>
            <a:r>
              <a:rPr lang="en-GB" sz="1200" b="1" i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Health Care</a:t>
            </a:r>
            <a:r>
              <a:rPr lang="en-GB" sz="1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2006;15:307–310 </a:t>
            </a:r>
            <a:endParaRPr lang="en-GB" sz="1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emotional mapping? </a:t>
            </a:r>
          </a:p>
        </p:txBody>
      </p:sp>
    </p:spTree>
    <p:extLst>
      <p:ext uri="{BB962C8B-B14F-4D97-AF65-F5344CB8AC3E}">
        <p14:creationId xmlns:p14="http://schemas.microsoft.com/office/powerpoint/2010/main" val="549558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Emotions are the route to deeply understanding people’s lived experiences and the value that services are adding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Emotions: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Are 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unique to the person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Reveal 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patterns and provide insights to support service improvement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Help us to u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nderstand and map the emotional currency flowing through the health and care 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 person-centred design </a:t>
            </a:r>
          </a:p>
          <a:p>
            <a:endParaRPr lang="en-GB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Why do emotions matter?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motional currency 14.05.2015.png">
            <a:extLst>
              <a:ext uri="{FF2B5EF4-FFF2-40B4-BE49-F238E27FC236}">
                <a16:creationId xmlns:a16="http://schemas.microsoft.com/office/drawing/2014/main" id="{DE21D5C7-5E7E-8981-52AF-E296F9B53B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" t="9961" r="6531" b="11281"/>
          <a:stretch/>
        </p:blipFill>
        <p:spPr>
          <a:xfrm>
            <a:off x="997527" y="1549400"/>
            <a:ext cx="6406573" cy="4986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0BA59A-7AEA-0A34-ABB2-590976EA515A}"/>
              </a:ext>
            </a:extLst>
          </p:cNvPr>
          <p:cNvSpPr txBox="1"/>
          <p:nvPr/>
        </p:nvSpPr>
        <p:spPr>
          <a:xfrm>
            <a:off x="3646170" y="812586"/>
            <a:ext cx="1562793" cy="4156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B89C21-BB78-413F-1AFE-6AFAA6597978}"/>
              </a:ext>
            </a:extLst>
          </p:cNvPr>
          <p:cNvSpPr txBox="1"/>
          <p:nvPr/>
        </p:nvSpPr>
        <p:spPr>
          <a:xfrm>
            <a:off x="165101" y="349071"/>
            <a:ext cx="1168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emotional currency of health and care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448B9E-2056-3C4D-34FF-50AE56126DCD}"/>
              </a:ext>
            </a:extLst>
          </p:cNvPr>
          <p:cNvSpPr txBox="1"/>
          <p:nvPr/>
        </p:nvSpPr>
        <p:spPr>
          <a:xfrm>
            <a:off x="1476895" y="3644900"/>
            <a:ext cx="1054100" cy="23070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CDA558-316D-16CC-53B9-AB1F7B9399FB}"/>
              </a:ext>
            </a:extLst>
          </p:cNvPr>
          <p:cNvSpPr txBox="1"/>
          <p:nvPr/>
        </p:nvSpPr>
        <p:spPr>
          <a:xfrm>
            <a:off x="2332066" y="5828837"/>
            <a:ext cx="4191000" cy="7072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B210E6-7748-4CF4-D8E8-6B1C986EBA2B}"/>
              </a:ext>
            </a:extLst>
          </p:cNvPr>
          <p:cNvSpPr txBox="1"/>
          <p:nvPr/>
        </p:nvSpPr>
        <p:spPr>
          <a:xfrm>
            <a:off x="5973503" y="3429000"/>
            <a:ext cx="1079500" cy="22862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57B60-AA36-8568-92ED-93E79436A9D9}"/>
              </a:ext>
            </a:extLst>
          </p:cNvPr>
          <p:cNvSpPr txBox="1"/>
          <p:nvPr/>
        </p:nvSpPr>
        <p:spPr>
          <a:xfrm>
            <a:off x="3479800" y="1430084"/>
            <a:ext cx="17291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835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798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73C87E-A978-8303-D473-0B8AD8B93C6C}"/>
              </a:ext>
            </a:extLst>
          </p:cNvPr>
          <p:cNvSpPr txBox="1"/>
          <p:nvPr/>
        </p:nvSpPr>
        <p:spPr>
          <a:xfrm>
            <a:off x="1726129" y="4406233"/>
            <a:ext cx="2566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3FAFD5"/>
                </a:solidFill>
              </a:rPr>
              <a:t>Caregivers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CF0CD5-4FA0-CED4-C1F5-944C684B0918}"/>
              </a:ext>
            </a:extLst>
          </p:cNvPr>
          <p:cNvSpPr txBox="1"/>
          <p:nvPr/>
        </p:nvSpPr>
        <p:spPr>
          <a:xfrm>
            <a:off x="5066190" y="4406233"/>
            <a:ext cx="205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53B6C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797C34-CEF8-6EC2-1624-02BFF01CAF9C}"/>
              </a:ext>
            </a:extLst>
          </p:cNvPr>
          <p:cNvSpPr txBox="1"/>
          <p:nvPr/>
        </p:nvSpPr>
        <p:spPr>
          <a:xfrm>
            <a:off x="7516694" y="4406233"/>
            <a:ext cx="3371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00A18D"/>
                </a:solidFill>
              </a:rPr>
              <a:t>Carers</a:t>
            </a:r>
          </a:p>
        </p:txBody>
      </p:sp>
      <p:sp>
        <p:nvSpPr>
          <p:cNvPr id="2" name="Title 10">
            <a:extLst>
              <a:ext uri="{FF2B5EF4-FFF2-40B4-BE49-F238E27FC236}">
                <a16:creationId xmlns:a16="http://schemas.microsoft.com/office/drawing/2014/main" id="{E12E8221-505D-EC45-A86B-742E2C5B0668}"/>
              </a:ext>
            </a:extLst>
          </p:cNvPr>
          <p:cNvSpPr txBox="1">
            <a:spLocks/>
          </p:cNvSpPr>
          <p:nvPr/>
        </p:nvSpPr>
        <p:spPr>
          <a:xfrm>
            <a:off x="266700" y="565790"/>
            <a:ext cx="11709400" cy="317122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6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We map care experience from all three perspectives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FE5F39F-A7BD-F759-9D7D-AE089971C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129" y="1374549"/>
            <a:ext cx="8739739" cy="312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25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rral Urgent Care - Young Families - Parents and Carers - CURRENT v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0"/>
            <a:ext cx="10134600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57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irral current map front line staff urgent care.jp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-3473"/>
            <a:ext cx="9779000" cy="697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02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 emotional maps:</a:t>
            </a:r>
          </a:p>
          <a:p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provide a compelling visual 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the start of 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future</a:t>
            </a:r>
            <a:r>
              <a:rPr lang="en-GB" sz="28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ELC workshops to set the scene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illustrate the contrasting experiences of people, families and care givers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illicit empathy required for successful person-centred design thinking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use emotional maps in our ELC</a:t>
            </a:r>
          </a:p>
        </p:txBody>
      </p:sp>
    </p:spTree>
    <p:extLst>
      <p:ext uri="{BB962C8B-B14F-4D97-AF65-F5344CB8AC3E}">
        <p14:creationId xmlns:p14="http://schemas.microsoft.com/office/powerpoint/2010/main" val="2051355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Emotional mapping exercise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156200" y="1130300"/>
            <a:ext cx="6438900" cy="3238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Let’s walk in each others shoes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endParaRPr lang="en-US" b="1" dirty="0">
              <a:solidFill>
                <a:srgbClr val="253B6C"/>
              </a:solidFill>
            </a:endParaRP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960899"/>
            <a:ext cx="3975100" cy="37381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C0FCB3-0299-BB49-9FF0-88F2F6834CA0}"/>
              </a:ext>
            </a:extLst>
          </p:cNvPr>
          <p:cNvSpPr txBox="1"/>
          <p:nvPr/>
        </p:nvSpPr>
        <p:spPr>
          <a:xfrm>
            <a:off x="5156200" y="2857500"/>
            <a:ext cx="5181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Tour the maps in the room</a:t>
            </a:r>
          </a:p>
          <a:p>
            <a:endParaRPr lang="en-US" sz="2800" b="1" dirty="0">
              <a:solidFill>
                <a:srgbClr val="00A1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resonates? surprises you?</a:t>
            </a:r>
          </a:p>
        </p:txBody>
      </p:sp>
    </p:spTree>
    <p:extLst>
      <p:ext uri="{BB962C8B-B14F-4D97-AF65-F5344CB8AC3E}">
        <p14:creationId xmlns:p14="http://schemas.microsoft.com/office/powerpoint/2010/main" val="980169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A6349EC4-3A96-2867-6293-AF7CC076B2F6}"/>
              </a:ext>
            </a:extLst>
          </p:cNvPr>
          <p:cNvSpPr txBox="1">
            <a:spLocks/>
          </p:cNvSpPr>
          <p:nvPr/>
        </p:nvSpPr>
        <p:spPr>
          <a:xfrm>
            <a:off x="5149172" y="1701800"/>
            <a:ext cx="5322659" cy="27088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Change one thing exercise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4DDAEBF0-6A49-F8AA-F2AB-7D34CAA97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4" y="1063658"/>
            <a:ext cx="3559176" cy="334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096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48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Understand the ELC </a:t>
            </a:r>
            <a:r>
              <a:rPr lang="en-US" sz="3200" b="1" dirty="0" err="1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programme</a:t>
            </a: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you are now part of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Map your CURRENT experience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Identify the one thing they feel needs to change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Pledge your support and contributions to the </a:t>
            </a:r>
            <a:r>
              <a:rPr lang="en-US" sz="3200" b="1" dirty="0" err="1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programme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Provide feedback about your experience of the workshop</a:t>
            </a:r>
            <a:endParaRPr lang="en-GB" sz="3200" b="1" dirty="0">
              <a:solidFill>
                <a:srgbClr val="253B6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3200" b="1" dirty="0">
              <a:solidFill>
                <a:srgbClr val="253B6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15000"/>
              </a:lnSpc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41400" y="3009900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b="1" dirty="0">
              <a:solidFill>
                <a:srgbClr val="253B6C"/>
              </a:solidFill>
            </a:endParaRPr>
          </a:p>
          <a:p>
            <a:pPr algn="ctr"/>
            <a:r>
              <a:rPr lang="en-US" b="1" dirty="0">
                <a:solidFill>
                  <a:srgbClr val="253B6C"/>
                </a:solidFill>
              </a:rPr>
              <a:t>“What need to happen… </a:t>
            </a:r>
            <a:r>
              <a:rPr lang="en-US" b="1" dirty="0">
                <a:solidFill>
                  <a:srgbClr val="FF0000"/>
                </a:solidFill>
              </a:rPr>
              <a:t>add question</a:t>
            </a:r>
            <a:r>
              <a:rPr lang="en-US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342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What we know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Emotional mapping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Change one thing 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(3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Introductions on your tables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5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308600" y="1003300"/>
            <a:ext cx="6426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 in pairs: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name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role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you hope to gain from today</a:t>
            </a:r>
          </a:p>
        </p:txBody>
      </p:sp>
    </p:spTree>
    <p:extLst>
      <p:ext uri="{BB962C8B-B14F-4D97-AF65-F5344CB8AC3E}">
        <p14:creationId xmlns:p14="http://schemas.microsoft.com/office/powerpoint/2010/main" val="1727967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14564</TotalTime>
  <Words>602</Words>
  <Application>Microsoft Macintosh PowerPoint</Application>
  <PresentationFormat>Widescreen</PresentationFormat>
  <Paragraphs>118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Symbol</vt:lpstr>
      <vt:lpstr>Times New Roman</vt:lpstr>
      <vt:lpstr>RedmoorELC</vt:lpstr>
      <vt:lpstr>Experience Led Commissioning: emotional mapping our current experience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234</cp:revision>
  <cp:lastPrinted>2021-02-09T10:46:35Z</cp:lastPrinted>
  <dcterms:created xsi:type="dcterms:W3CDTF">2020-10-14T10:10:44Z</dcterms:created>
  <dcterms:modified xsi:type="dcterms:W3CDTF">2024-01-15T09:49:31Z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