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5" r:id="rId1"/>
    <p:sldMasterId id="2147483677" r:id="rId2"/>
    <p:sldMasterId id="2147483689" r:id="rId3"/>
  </p:sldMasterIdLst>
  <p:notesMasterIdLst>
    <p:notesMasterId r:id="rId31"/>
  </p:notesMasterIdLst>
  <p:handoutMasterIdLst>
    <p:handoutMasterId r:id="rId32"/>
  </p:handoutMasterIdLst>
  <p:sldIdLst>
    <p:sldId id="703" r:id="rId4"/>
    <p:sldId id="286" r:id="rId5"/>
    <p:sldId id="907" r:id="rId6"/>
    <p:sldId id="918" r:id="rId7"/>
    <p:sldId id="908" r:id="rId8"/>
    <p:sldId id="910" r:id="rId9"/>
    <p:sldId id="909" r:id="rId10"/>
    <p:sldId id="756" r:id="rId11"/>
    <p:sldId id="854" r:id="rId12"/>
    <p:sldId id="873" r:id="rId13"/>
    <p:sldId id="868" r:id="rId14"/>
    <p:sldId id="912" r:id="rId15"/>
    <p:sldId id="913" r:id="rId16"/>
    <p:sldId id="914" r:id="rId17"/>
    <p:sldId id="925" r:id="rId18"/>
    <p:sldId id="926" r:id="rId19"/>
    <p:sldId id="927" r:id="rId20"/>
    <p:sldId id="915" r:id="rId21"/>
    <p:sldId id="928" r:id="rId22"/>
    <p:sldId id="916" r:id="rId23"/>
    <p:sldId id="929" r:id="rId24"/>
    <p:sldId id="919" r:id="rId25"/>
    <p:sldId id="920" r:id="rId26"/>
    <p:sldId id="924" r:id="rId27"/>
    <p:sldId id="921" r:id="rId28"/>
    <p:sldId id="922" r:id="rId29"/>
    <p:sldId id="923" r:id="rId30"/>
  </p:sldIdLst>
  <p:sldSz cx="9144000" cy="6858000" type="screen4x3"/>
  <p:notesSz cx="7086600" cy="93726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rgina" initials="G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45D082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11" autoAdjust="0"/>
    <p:restoredTop sz="94660"/>
  </p:normalViewPr>
  <p:slideViewPr>
    <p:cSldViewPr>
      <p:cViewPr>
        <p:scale>
          <a:sx n="37" d="100"/>
          <a:sy n="37" d="100"/>
        </p:scale>
        <p:origin x="-1476" y="-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310" y="-102"/>
      </p:cViewPr>
      <p:guideLst>
        <p:guide orient="horz" pos="2952"/>
        <p:guide pos="223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2-09T07:33:35.663" idx="1">
    <p:pos x="3079" y="1451"/>
    <p:text>Reference for this?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5C7163-18C7-4D1E-A456-B7F9F6802D4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A503C9A6-5ACE-4D35-AC89-029BDB1AE64C}">
      <dgm:prSet phldrT="[Text]"/>
      <dgm:spPr/>
      <dgm:t>
        <a:bodyPr/>
        <a:lstStyle/>
        <a:p>
          <a:r>
            <a:rPr lang="en-GB" dirty="0" smtClean="0"/>
            <a:t>Motivation</a:t>
          </a:r>
          <a:endParaRPr lang="en-GB" dirty="0"/>
        </a:p>
      </dgm:t>
    </dgm:pt>
    <dgm:pt modelId="{1F3CBB14-29EF-4CA3-985D-9B0AFE53E878}" type="parTrans" cxnId="{F62DE10D-99D7-4A34-A866-8E99E512EC20}">
      <dgm:prSet/>
      <dgm:spPr/>
      <dgm:t>
        <a:bodyPr/>
        <a:lstStyle/>
        <a:p>
          <a:endParaRPr lang="en-GB"/>
        </a:p>
      </dgm:t>
    </dgm:pt>
    <dgm:pt modelId="{173BF675-8C45-4732-94B9-0975A3149CC3}" type="sibTrans" cxnId="{F62DE10D-99D7-4A34-A866-8E99E512EC20}">
      <dgm:prSet/>
      <dgm:spPr/>
      <dgm:t>
        <a:bodyPr/>
        <a:lstStyle/>
        <a:p>
          <a:endParaRPr lang="en-GB"/>
        </a:p>
      </dgm:t>
    </dgm:pt>
    <dgm:pt modelId="{8F96BC98-0F1F-49F1-9A4C-B05289D45901}">
      <dgm:prSet phldrT="[Text]"/>
      <dgm:spPr/>
      <dgm:t>
        <a:bodyPr/>
        <a:lstStyle/>
        <a:p>
          <a:r>
            <a:rPr lang="en-GB" dirty="0" smtClean="0"/>
            <a:t>Energy</a:t>
          </a:r>
          <a:endParaRPr lang="en-GB" dirty="0"/>
        </a:p>
      </dgm:t>
    </dgm:pt>
    <dgm:pt modelId="{367FFE9A-87F9-48B0-A9C7-A7F8FD218135}" type="parTrans" cxnId="{14549ADB-1E90-4D5F-98F7-3EFC267C081D}">
      <dgm:prSet/>
      <dgm:spPr/>
      <dgm:t>
        <a:bodyPr/>
        <a:lstStyle/>
        <a:p>
          <a:endParaRPr lang="en-GB"/>
        </a:p>
      </dgm:t>
    </dgm:pt>
    <dgm:pt modelId="{DA22DEEE-0720-4C80-8497-BA7501203FA0}" type="sibTrans" cxnId="{14549ADB-1E90-4D5F-98F7-3EFC267C081D}">
      <dgm:prSet/>
      <dgm:spPr/>
      <dgm:t>
        <a:bodyPr/>
        <a:lstStyle/>
        <a:p>
          <a:endParaRPr lang="en-GB"/>
        </a:p>
      </dgm:t>
    </dgm:pt>
    <dgm:pt modelId="{06E4EA8E-8F7E-4BC8-98D7-BAB238E01CA6}">
      <dgm:prSet phldrT="[Text]"/>
      <dgm:spPr/>
      <dgm:t>
        <a:bodyPr/>
        <a:lstStyle/>
        <a:p>
          <a:r>
            <a:rPr lang="en-GB" dirty="0" smtClean="0"/>
            <a:t>More Resources</a:t>
          </a:r>
          <a:endParaRPr lang="en-GB" dirty="0"/>
        </a:p>
      </dgm:t>
    </dgm:pt>
    <dgm:pt modelId="{19C212D3-5286-4951-8701-8DF4E3A087A1}" type="parTrans" cxnId="{1A55855C-3BF6-4F19-B290-2EC003D4F989}">
      <dgm:prSet/>
      <dgm:spPr/>
      <dgm:t>
        <a:bodyPr/>
        <a:lstStyle/>
        <a:p>
          <a:endParaRPr lang="en-GB"/>
        </a:p>
      </dgm:t>
    </dgm:pt>
    <dgm:pt modelId="{037DAAB7-FB02-44E1-95E9-7015A39F7E1C}" type="sibTrans" cxnId="{1A55855C-3BF6-4F19-B290-2EC003D4F989}">
      <dgm:prSet/>
      <dgm:spPr/>
      <dgm:t>
        <a:bodyPr/>
        <a:lstStyle/>
        <a:p>
          <a:endParaRPr lang="en-GB"/>
        </a:p>
      </dgm:t>
    </dgm:pt>
    <dgm:pt modelId="{CC1276CE-5C4A-48F4-AC25-61E2B9410197}" type="pres">
      <dgm:prSet presAssocID="{255C7163-18C7-4D1E-A456-B7F9F6802D46}" presName="CompostProcess" presStyleCnt="0">
        <dgm:presLayoutVars>
          <dgm:dir/>
          <dgm:resizeHandles val="exact"/>
        </dgm:presLayoutVars>
      </dgm:prSet>
      <dgm:spPr/>
    </dgm:pt>
    <dgm:pt modelId="{57B6E97E-7D78-43D9-A6FD-9078D36C349D}" type="pres">
      <dgm:prSet presAssocID="{255C7163-18C7-4D1E-A456-B7F9F6802D46}" presName="arrow" presStyleLbl="bgShp" presStyleIdx="0" presStyleCnt="1"/>
      <dgm:spPr/>
    </dgm:pt>
    <dgm:pt modelId="{3F18AFD6-B896-4D79-9E29-9B6BB59EFE76}" type="pres">
      <dgm:prSet presAssocID="{255C7163-18C7-4D1E-A456-B7F9F6802D46}" presName="linearProcess" presStyleCnt="0"/>
      <dgm:spPr/>
    </dgm:pt>
    <dgm:pt modelId="{294C8FA7-5787-412D-9C12-3B3FDE55EB75}" type="pres">
      <dgm:prSet presAssocID="{A503C9A6-5ACE-4D35-AC89-029BDB1AE64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BF08C54-6DC0-44A6-815D-D7E71A5C8659}" type="pres">
      <dgm:prSet presAssocID="{173BF675-8C45-4732-94B9-0975A3149CC3}" presName="sibTrans" presStyleCnt="0"/>
      <dgm:spPr/>
    </dgm:pt>
    <dgm:pt modelId="{48CB9DE8-E8BA-4825-9B7E-9376F34495B7}" type="pres">
      <dgm:prSet presAssocID="{8F96BC98-0F1F-49F1-9A4C-B05289D45901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70815F4-C592-48E1-9DC6-A63657736608}" type="pres">
      <dgm:prSet presAssocID="{DA22DEEE-0720-4C80-8497-BA7501203FA0}" presName="sibTrans" presStyleCnt="0"/>
      <dgm:spPr/>
    </dgm:pt>
    <dgm:pt modelId="{0F3C49F1-2728-4C93-9331-1BC1C9F5E601}" type="pres">
      <dgm:prSet presAssocID="{06E4EA8E-8F7E-4BC8-98D7-BAB238E01CA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A55855C-3BF6-4F19-B290-2EC003D4F989}" srcId="{255C7163-18C7-4D1E-A456-B7F9F6802D46}" destId="{06E4EA8E-8F7E-4BC8-98D7-BAB238E01CA6}" srcOrd="2" destOrd="0" parTransId="{19C212D3-5286-4951-8701-8DF4E3A087A1}" sibTransId="{037DAAB7-FB02-44E1-95E9-7015A39F7E1C}"/>
    <dgm:cxn modelId="{6CBA792A-26CF-425E-995F-8CB16A9ADD89}" type="presOf" srcId="{255C7163-18C7-4D1E-A456-B7F9F6802D46}" destId="{CC1276CE-5C4A-48F4-AC25-61E2B9410197}" srcOrd="0" destOrd="0" presId="urn:microsoft.com/office/officeart/2005/8/layout/hProcess9"/>
    <dgm:cxn modelId="{F62DE10D-99D7-4A34-A866-8E99E512EC20}" srcId="{255C7163-18C7-4D1E-A456-B7F9F6802D46}" destId="{A503C9A6-5ACE-4D35-AC89-029BDB1AE64C}" srcOrd="0" destOrd="0" parTransId="{1F3CBB14-29EF-4CA3-985D-9B0AFE53E878}" sibTransId="{173BF675-8C45-4732-94B9-0975A3149CC3}"/>
    <dgm:cxn modelId="{6E2722C4-D026-4804-82D2-579304A076AD}" type="presOf" srcId="{06E4EA8E-8F7E-4BC8-98D7-BAB238E01CA6}" destId="{0F3C49F1-2728-4C93-9331-1BC1C9F5E601}" srcOrd="0" destOrd="0" presId="urn:microsoft.com/office/officeart/2005/8/layout/hProcess9"/>
    <dgm:cxn modelId="{9A1BE815-CB0F-4A59-B5A9-7E073B996EBF}" type="presOf" srcId="{A503C9A6-5ACE-4D35-AC89-029BDB1AE64C}" destId="{294C8FA7-5787-412D-9C12-3B3FDE55EB75}" srcOrd="0" destOrd="0" presId="urn:microsoft.com/office/officeart/2005/8/layout/hProcess9"/>
    <dgm:cxn modelId="{DFC54905-B561-4D86-930C-635398ADB6FF}" type="presOf" srcId="{8F96BC98-0F1F-49F1-9A4C-B05289D45901}" destId="{48CB9DE8-E8BA-4825-9B7E-9376F34495B7}" srcOrd="0" destOrd="0" presId="urn:microsoft.com/office/officeart/2005/8/layout/hProcess9"/>
    <dgm:cxn modelId="{14549ADB-1E90-4D5F-98F7-3EFC267C081D}" srcId="{255C7163-18C7-4D1E-A456-B7F9F6802D46}" destId="{8F96BC98-0F1F-49F1-9A4C-B05289D45901}" srcOrd="1" destOrd="0" parTransId="{367FFE9A-87F9-48B0-A9C7-A7F8FD218135}" sibTransId="{DA22DEEE-0720-4C80-8497-BA7501203FA0}"/>
    <dgm:cxn modelId="{906FEAF8-4F58-4E9D-9D34-DC29CAE40ECB}" type="presParOf" srcId="{CC1276CE-5C4A-48F4-AC25-61E2B9410197}" destId="{57B6E97E-7D78-43D9-A6FD-9078D36C349D}" srcOrd="0" destOrd="0" presId="urn:microsoft.com/office/officeart/2005/8/layout/hProcess9"/>
    <dgm:cxn modelId="{5B6F9A88-4C6E-4EDD-9CA7-9E3694E48F81}" type="presParOf" srcId="{CC1276CE-5C4A-48F4-AC25-61E2B9410197}" destId="{3F18AFD6-B896-4D79-9E29-9B6BB59EFE76}" srcOrd="1" destOrd="0" presId="urn:microsoft.com/office/officeart/2005/8/layout/hProcess9"/>
    <dgm:cxn modelId="{8B81BFBA-196E-487F-9401-62780A1B570C}" type="presParOf" srcId="{3F18AFD6-B896-4D79-9E29-9B6BB59EFE76}" destId="{294C8FA7-5787-412D-9C12-3B3FDE55EB75}" srcOrd="0" destOrd="0" presId="urn:microsoft.com/office/officeart/2005/8/layout/hProcess9"/>
    <dgm:cxn modelId="{8E8A2D02-4E04-49F6-8219-0FC6D09F131A}" type="presParOf" srcId="{3F18AFD6-B896-4D79-9E29-9B6BB59EFE76}" destId="{BBF08C54-6DC0-44A6-815D-D7E71A5C8659}" srcOrd="1" destOrd="0" presId="urn:microsoft.com/office/officeart/2005/8/layout/hProcess9"/>
    <dgm:cxn modelId="{F10AD4EB-2ADD-4BE0-8E2B-9BDCE1130636}" type="presParOf" srcId="{3F18AFD6-B896-4D79-9E29-9B6BB59EFE76}" destId="{48CB9DE8-E8BA-4825-9B7E-9376F34495B7}" srcOrd="2" destOrd="0" presId="urn:microsoft.com/office/officeart/2005/8/layout/hProcess9"/>
    <dgm:cxn modelId="{3D745AE6-17F3-413F-A56C-8515505B46ED}" type="presParOf" srcId="{3F18AFD6-B896-4D79-9E29-9B6BB59EFE76}" destId="{770815F4-C592-48E1-9DC6-A63657736608}" srcOrd="3" destOrd="0" presId="urn:microsoft.com/office/officeart/2005/8/layout/hProcess9"/>
    <dgm:cxn modelId="{48BDAE60-77DE-4630-A647-102BA52ACC38}" type="presParOf" srcId="{3F18AFD6-B896-4D79-9E29-9B6BB59EFE76}" destId="{0F3C49F1-2728-4C93-9331-1BC1C9F5E60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DB67B8-BD6C-432F-8384-ECDC71D59D49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D3EDA58-6853-4C78-B845-57DDA1766321}">
      <dgm:prSet phldrT="[Text]"/>
      <dgm:spPr/>
      <dgm:t>
        <a:bodyPr/>
        <a:lstStyle/>
        <a:p>
          <a:r>
            <a:rPr lang="en-GB" b="1" dirty="0" smtClean="0">
              <a:solidFill>
                <a:srgbClr val="FF0000"/>
              </a:solidFill>
            </a:rPr>
            <a:t>Purpose</a:t>
          </a:r>
          <a:endParaRPr lang="en-GB" b="1" dirty="0">
            <a:solidFill>
              <a:srgbClr val="FF0000"/>
            </a:solidFill>
          </a:endParaRPr>
        </a:p>
      </dgm:t>
    </dgm:pt>
    <dgm:pt modelId="{80EA77E1-5DD0-48CF-A7AB-7B9094682EF2}" type="parTrans" cxnId="{7F47B8BC-AB25-4929-8C67-F1D4F4428867}">
      <dgm:prSet/>
      <dgm:spPr/>
      <dgm:t>
        <a:bodyPr/>
        <a:lstStyle/>
        <a:p>
          <a:endParaRPr lang="en-GB"/>
        </a:p>
      </dgm:t>
    </dgm:pt>
    <dgm:pt modelId="{73ECC523-62D9-48A0-8B72-5BE6722425E0}" type="sibTrans" cxnId="{7F47B8BC-AB25-4929-8C67-F1D4F4428867}">
      <dgm:prSet/>
      <dgm:spPr/>
      <dgm:t>
        <a:bodyPr/>
        <a:lstStyle/>
        <a:p>
          <a:endParaRPr lang="en-GB"/>
        </a:p>
      </dgm:t>
    </dgm:pt>
    <dgm:pt modelId="{66167C70-6FA9-401B-991D-3A9BD18F0CB6}">
      <dgm:prSet phldrT="[Text]"/>
      <dgm:spPr/>
      <dgm:t>
        <a:bodyPr/>
        <a:lstStyle/>
        <a:p>
          <a:r>
            <a:rPr lang="en-GB" dirty="0" smtClean="0"/>
            <a:t>Behaviours</a:t>
          </a:r>
          <a:endParaRPr lang="en-GB" dirty="0"/>
        </a:p>
      </dgm:t>
    </dgm:pt>
    <dgm:pt modelId="{1C852613-5DAE-45BA-894E-CBFECE9E96C4}" type="parTrans" cxnId="{CF9572FC-5284-4D8D-A184-E9E862382DF1}">
      <dgm:prSet/>
      <dgm:spPr/>
      <dgm:t>
        <a:bodyPr/>
        <a:lstStyle/>
        <a:p>
          <a:endParaRPr lang="en-GB"/>
        </a:p>
      </dgm:t>
    </dgm:pt>
    <dgm:pt modelId="{9AF59223-5F1C-4DD1-8DEF-940263E98B2A}" type="sibTrans" cxnId="{CF9572FC-5284-4D8D-A184-E9E862382DF1}">
      <dgm:prSet/>
      <dgm:spPr/>
      <dgm:t>
        <a:bodyPr/>
        <a:lstStyle/>
        <a:p>
          <a:endParaRPr lang="en-GB"/>
        </a:p>
      </dgm:t>
    </dgm:pt>
    <dgm:pt modelId="{B3973746-45D5-4054-A6A9-91800DFA0B99}">
      <dgm:prSet phldrT="[Text]"/>
      <dgm:spPr/>
      <dgm:t>
        <a:bodyPr/>
        <a:lstStyle/>
        <a:p>
          <a:r>
            <a:rPr lang="en-GB" dirty="0" smtClean="0"/>
            <a:t>Environment</a:t>
          </a:r>
          <a:endParaRPr lang="en-GB" dirty="0"/>
        </a:p>
      </dgm:t>
    </dgm:pt>
    <dgm:pt modelId="{24F5D845-ED8C-4922-B177-4FE0691C5330}" type="parTrans" cxnId="{22E8F17C-8A6F-44E7-94CB-C8142BE8A7A2}">
      <dgm:prSet/>
      <dgm:spPr/>
      <dgm:t>
        <a:bodyPr/>
        <a:lstStyle/>
        <a:p>
          <a:endParaRPr lang="en-GB"/>
        </a:p>
      </dgm:t>
    </dgm:pt>
    <dgm:pt modelId="{7F29951D-BD1A-488E-9208-49A6D32DF0EA}" type="sibTrans" cxnId="{22E8F17C-8A6F-44E7-94CB-C8142BE8A7A2}">
      <dgm:prSet/>
      <dgm:spPr/>
      <dgm:t>
        <a:bodyPr/>
        <a:lstStyle/>
        <a:p>
          <a:endParaRPr lang="en-GB"/>
        </a:p>
      </dgm:t>
    </dgm:pt>
    <dgm:pt modelId="{0B04100F-AF11-4FA2-9F9A-4A2CE3CB66AB}">
      <dgm:prSet/>
      <dgm:spPr/>
      <dgm:t>
        <a:bodyPr/>
        <a:lstStyle/>
        <a:p>
          <a:r>
            <a:rPr lang="en-GB" dirty="0" smtClean="0"/>
            <a:t>Beliefs and values</a:t>
          </a:r>
          <a:endParaRPr lang="en-GB" dirty="0"/>
        </a:p>
      </dgm:t>
    </dgm:pt>
    <dgm:pt modelId="{B482AB19-6CD7-467E-9A43-317E8A50B93D}" type="parTrans" cxnId="{A38A8537-A426-4438-B15D-F0EF8D7EC8FB}">
      <dgm:prSet/>
      <dgm:spPr/>
      <dgm:t>
        <a:bodyPr/>
        <a:lstStyle/>
        <a:p>
          <a:endParaRPr lang="en-GB"/>
        </a:p>
      </dgm:t>
    </dgm:pt>
    <dgm:pt modelId="{745657CB-030E-4D2F-9902-1E71A7A60E34}" type="sibTrans" cxnId="{A38A8537-A426-4438-B15D-F0EF8D7EC8FB}">
      <dgm:prSet/>
      <dgm:spPr/>
      <dgm:t>
        <a:bodyPr/>
        <a:lstStyle/>
        <a:p>
          <a:endParaRPr lang="en-GB"/>
        </a:p>
      </dgm:t>
    </dgm:pt>
    <dgm:pt modelId="{972B2D9C-7D8F-450E-BF96-9C09639C8BF4}">
      <dgm:prSet/>
      <dgm:spPr/>
      <dgm:t>
        <a:bodyPr/>
        <a:lstStyle/>
        <a:p>
          <a:r>
            <a:rPr lang="en-GB" dirty="0" smtClean="0"/>
            <a:t>Capabilities</a:t>
          </a:r>
          <a:endParaRPr lang="en-GB" dirty="0"/>
        </a:p>
      </dgm:t>
    </dgm:pt>
    <dgm:pt modelId="{28D6E2FA-C682-454F-BC41-04FD25304F8F}" type="parTrans" cxnId="{A4D53ADC-88B9-4920-A5E6-2925A55C4A7B}">
      <dgm:prSet/>
      <dgm:spPr/>
      <dgm:t>
        <a:bodyPr/>
        <a:lstStyle/>
        <a:p>
          <a:endParaRPr lang="en-GB"/>
        </a:p>
      </dgm:t>
    </dgm:pt>
    <dgm:pt modelId="{260DD53D-AC82-44ED-B248-C15793DDB3E3}" type="sibTrans" cxnId="{A4D53ADC-88B9-4920-A5E6-2925A55C4A7B}">
      <dgm:prSet/>
      <dgm:spPr/>
      <dgm:t>
        <a:bodyPr/>
        <a:lstStyle/>
        <a:p>
          <a:endParaRPr lang="en-GB"/>
        </a:p>
      </dgm:t>
    </dgm:pt>
    <dgm:pt modelId="{47F7CA6E-88E5-4EE6-ACA7-4EA0C31DDDC8}" type="pres">
      <dgm:prSet presAssocID="{66DB67B8-BD6C-432F-8384-ECDC71D59D49}" presName="Name0" presStyleCnt="0">
        <dgm:presLayoutVars>
          <dgm:dir/>
          <dgm:animLvl val="lvl"/>
          <dgm:resizeHandles val="exact"/>
        </dgm:presLayoutVars>
      </dgm:prSet>
      <dgm:spPr/>
    </dgm:pt>
    <dgm:pt modelId="{FE341604-C1A4-42D0-B317-B85196EC0FD6}" type="pres">
      <dgm:prSet presAssocID="{4D3EDA58-6853-4C78-B845-57DDA1766321}" presName="Name8" presStyleCnt="0"/>
      <dgm:spPr/>
    </dgm:pt>
    <dgm:pt modelId="{4479382C-FBCA-4E4B-BB43-D4E63D34C647}" type="pres">
      <dgm:prSet presAssocID="{4D3EDA58-6853-4C78-B845-57DDA1766321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2AE1819-DA4C-4F92-8C96-FE4EFB978DAA}" type="pres">
      <dgm:prSet presAssocID="{4D3EDA58-6853-4C78-B845-57DDA176632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1DAD534-5EF3-4994-A2AE-D8FCC4AABD4A}" type="pres">
      <dgm:prSet presAssocID="{0B04100F-AF11-4FA2-9F9A-4A2CE3CB66AB}" presName="Name8" presStyleCnt="0"/>
      <dgm:spPr/>
    </dgm:pt>
    <dgm:pt modelId="{0F09E516-CBC7-4952-8CC5-556AD1ECC33F}" type="pres">
      <dgm:prSet presAssocID="{0B04100F-AF11-4FA2-9F9A-4A2CE3CB66AB}" presName="level" presStyleLbl="node1" presStyleIdx="1" presStyleCnt="5" custLinFactNeighborX="1001" custLinFactNeighborY="-201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23C0965-B281-4AD8-A91F-9EAEA5DC54B7}" type="pres">
      <dgm:prSet presAssocID="{0B04100F-AF11-4FA2-9F9A-4A2CE3CB66A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4C741C3-4D8C-4546-9AC5-B02D9AE56E31}" type="pres">
      <dgm:prSet presAssocID="{972B2D9C-7D8F-450E-BF96-9C09639C8BF4}" presName="Name8" presStyleCnt="0"/>
      <dgm:spPr/>
    </dgm:pt>
    <dgm:pt modelId="{7231093E-EFA9-4F7F-8E12-53C554980399}" type="pres">
      <dgm:prSet presAssocID="{972B2D9C-7D8F-450E-BF96-9C09639C8BF4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F5B5985-BEF0-4E75-B91D-5E739202EB64}" type="pres">
      <dgm:prSet presAssocID="{972B2D9C-7D8F-450E-BF96-9C09639C8BF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5420D7C-ABC8-4B8F-BA52-67ACAC763CA7}" type="pres">
      <dgm:prSet presAssocID="{66167C70-6FA9-401B-991D-3A9BD18F0CB6}" presName="Name8" presStyleCnt="0"/>
      <dgm:spPr/>
    </dgm:pt>
    <dgm:pt modelId="{80386E62-C2BB-4484-A41A-140A5991A2FF}" type="pres">
      <dgm:prSet presAssocID="{66167C70-6FA9-401B-991D-3A9BD18F0CB6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7263E06-9318-44B9-8B49-55696E5726D6}" type="pres">
      <dgm:prSet presAssocID="{66167C70-6FA9-401B-991D-3A9BD18F0CB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95E53A4-5931-4A1C-8692-827D255D3D25}" type="pres">
      <dgm:prSet presAssocID="{B3973746-45D5-4054-A6A9-91800DFA0B99}" presName="Name8" presStyleCnt="0"/>
      <dgm:spPr/>
    </dgm:pt>
    <dgm:pt modelId="{A98D5967-5999-455D-8B8D-379BF882F79E}" type="pres">
      <dgm:prSet presAssocID="{B3973746-45D5-4054-A6A9-91800DFA0B99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CDD669D-B591-4857-9D64-3714E3C232AB}" type="pres">
      <dgm:prSet presAssocID="{B3973746-45D5-4054-A6A9-91800DFA0B9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4D53ADC-88B9-4920-A5E6-2925A55C4A7B}" srcId="{66DB67B8-BD6C-432F-8384-ECDC71D59D49}" destId="{972B2D9C-7D8F-450E-BF96-9C09639C8BF4}" srcOrd="2" destOrd="0" parTransId="{28D6E2FA-C682-454F-BC41-04FD25304F8F}" sibTransId="{260DD53D-AC82-44ED-B248-C15793DDB3E3}"/>
    <dgm:cxn modelId="{4B7FB26F-3290-4CB2-93C1-EFC62C0BB333}" type="presOf" srcId="{972B2D9C-7D8F-450E-BF96-9C09639C8BF4}" destId="{2F5B5985-BEF0-4E75-B91D-5E739202EB64}" srcOrd="1" destOrd="0" presId="urn:microsoft.com/office/officeart/2005/8/layout/pyramid1"/>
    <dgm:cxn modelId="{CF9572FC-5284-4D8D-A184-E9E862382DF1}" srcId="{66DB67B8-BD6C-432F-8384-ECDC71D59D49}" destId="{66167C70-6FA9-401B-991D-3A9BD18F0CB6}" srcOrd="3" destOrd="0" parTransId="{1C852613-5DAE-45BA-894E-CBFECE9E96C4}" sibTransId="{9AF59223-5F1C-4DD1-8DEF-940263E98B2A}"/>
    <dgm:cxn modelId="{341635D9-8A4C-42C9-9B43-1049AB655213}" type="presOf" srcId="{66DB67B8-BD6C-432F-8384-ECDC71D59D49}" destId="{47F7CA6E-88E5-4EE6-ACA7-4EA0C31DDDC8}" srcOrd="0" destOrd="0" presId="urn:microsoft.com/office/officeart/2005/8/layout/pyramid1"/>
    <dgm:cxn modelId="{7F47B8BC-AB25-4929-8C67-F1D4F4428867}" srcId="{66DB67B8-BD6C-432F-8384-ECDC71D59D49}" destId="{4D3EDA58-6853-4C78-B845-57DDA1766321}" srcOrd="0" destOrd="0" parTransId="{80EA77E1-5DD0-48CF-A7AB-7B9094682EF2}" sibTransId="{73ECC523-62D9-48A0-8B72-5BE6722425E0}"/>
    <dgm:cxn modelId="{1C59B2CF-14FA-4A4F-A691-6AE33C6DDB46}" type="presOf" srcId="{972B2D9C-7D8F-450E-BF96-9C09639C8BF4}" destId="{7231093E-EFA9-4F7F-8E12-53C554980399}" srcOrd="0" destOrd="0" presId="urn:microsoft.com/office/officeart/2005/8/layout/pyramid1"/>
    <dgm:cxn modelId="{D46B981F-3E91-4902-8DAC-71BBCF7317CC}" type="presOf" srcId="{0B04100F-AF11-4FA2-9F9A-4A2CE3CB66AB}" destId="{523C0965-B281-4AD8-A91F-9EAEA5DC54B7}" srcOrd="1" destOrd="0" presId="urn:microsoft.com/office/officeart/2005/8/layout/pyramid1"/>
    <dgm:cxn modelId="{E9A13A4B-044B-4980-A926-88326D04241B}" type="presOf" srcId="{B3973746-45D5-4054-A6A9-91800DFA0B99}" destId="{8CDD669D-B591-4857-9D64-3714E3C232AB}" srcOrd="1" destOrd="0" presId="urn:microsoft.com/office/officeart/2005/8/layout/pyramid1"/>
    <dgm:cxn modelId="{5814D1E2-A4A6-4F09-A49E-5DB2C4D55C50}" type="presOf" srcId="{B3973746-45D5-4054-A6A9-91800DFA0B99}" destId="{A98D5967-5999-455D-8B8D-379BF882F79E}" srcOrd="0" destOrd="0" presId="urn:microsoft.com/office/officeart/2005/8/layout/pyramid1"/>
    <dgm:cxn modelId="{2067326F-7A1C-4E3A-8F5C-9C991929A084}" type="presOf" srcId="{66167C70-6FA9-401B-991D-3A9BD18F0CB6}" destId="{17263E06-9318-44B9-8B49-55696E5726D6}" srcOrd="1" destOrd="0" presId="urn:microsoft.com/office/officeart/2005/8/layout/pyramid1"/>
    <dgm:cxn modelId="{6054EBA3-F46B-4241-973D-39CF9E468C4A}" type="presOf" srcId="{0B04100F-AF11-4FA2-9F9A-4A2CE3CB66AB}" destId="{0F09E516-CBC7-4952-8CC5-556AD1ECC33F}" srcOrd="0" destOrd="0" presId="urn:microsoft.com/office/officeart/2005/8/layout/pyramid1"/>
    <dgm:cxn modelId="{4F1E445D-97BB-4AD4-88C0-D160B2A18BED}" type="presOf" srcId="{4D3EDA58-6853-4C78-B845-57DDA1766321}" destId="{82AE1819-DA4C-4F92-8C96-FE4EFB978DAA}" srcOrd="1" destOrd="0" presId="urn:microsoft.com/office/officeart/2005/8/layout/pyramid1"/>
    <dgm:cxn modelId="{48A198D0-EC2A-459E-8BDD-F54381C087A4}" type="presOf" srcId="{66167C70-6FA9-401B-991D-3A9BD18F0CB6}" destId="{80386E62-C2BB-4484-A41A-140A5991A2FF}" srcOrd="0" destOrd="0" presId="urn:microsoft.com/office/officeart/2005/8/layout/pyramid1"/>
    <dgm:cxn modelId="{A403F1C6-9BE5-4ECE-B4D1-FB02F7E9B9C8}" type="presOf" srcId="{4D3EDA58-6853-4C78-B845-57DDA1766321}" destId="{4479382C-FBCA-4E4B-BB43-D4E63D34C647}" srcOrd="0" destOrd="0" presId="urn:microsoft.com/office/officeart/2005/8/layout/pyramid1"/>
    <dgm:cxn modelId="{22E8F17C-8A6F-44E7-94CB-C8142BE8A7A2}" srcId="{66DB67B8-BD6C-432F-8384-ECDC71D59D49}" destId="{B3973746-45D5-4054-A6A9-91800DFA0B99}" srcOrd="4" destOrd="0" parTransId="{24F5D845-ED8C-4922-B177-4FE0691C5330}" sibTransId="{7F29951D-BD1A-488E-9208-49A6D32DF0EA}"/>
    <dgm:cxn modelId="{A38A8537-A426-4438-B15D-F0EF8D7EC8FB}" srcId="{66DB67B8-BD6C-432F-8384-ECDC71D59D49}" destId="{0B04100F-AF11-4FA2-9F9A-4A2CE3CB66AB}" srcOrd="1" destOrd="0" parTransId="{B482AB19-6CD7-467E-9A43-317E8A50B93D}" sibTransId="{745657CB-030E-4D2F-9902-1E71A7A60E34}"/>
    <dgm:cxn modelId="{416B96BC-A91C-449F-BF06-ABA5CA02AC71}" type="presParOf" srcId="{47F7CA6E-88E5-4EE6-ACA7-4EA0C31DDDC8}" destId="{FE341604-C1A4-42D0-B317-B85196EC0FD6}" srcOrd="0" destOrd="0" presId="urn:microsoft.com/office/officeart/2005/8/layout/pyramid1"/>
    <dgm:cxn modelId="{576D407B-C1AE-439A-AA0F-518C84824F92}" type="presParOf" srcId="{FE341604-C1A4-42D0-B317-B85196EC0FD6}" destId="{4479382C-FBCA-4E4B-BB43-D4E63D34C647}" srcOrd="0" destOrd="0" presId="urn:microsoft.com/office/officeart/2005/8/layout/pyramid1"/>
    <dgm:cxn modelId="{EE2201AE-80EE-4182-9797-F8F549917642}" type="presParOf" srcId="{FE341604-C1A4-42D0-B317-B85196EC0FD6}" destId="{82AE1819-DA4C-4F92-8C96-FE4EFB978DAA}" srcOrd="1" destOrd="0" presId="urn:microsoft.com/office/officeart/2005/8/layout/pyramid1"/>
    <dgm:cxn modelId="{A2628350-DC4B-4BA2-BAAF-63111BBBFDC5}" type="presParOf" srcId="{47F7CA6E-88E5-4EE6-ACA7-4EA0C31DDDC8}" destId="{21DAD534-5EF3-4994-A2AE-D8FCC4AABD4A}" srcOrd="1" destOrd="0" presId="urn:microsoft.com/office/officeart/2005/8/layout/pyramid1"/>
    <dgm:cxn modelId="{32C2C571-2D62-4E0E-80E6-3CF0B77F9869}" type="presParOf" srcId="{21DAD534-5EF3-4994-A2AE-D8FCC4AABD4A}" destId="{0F09E516-CBC7-4952-8CC5-556AD1ECC33F}" srcOrd="0" destOrd="0" presId="urn:microsoft.com/office/officeart/2005/8/layout/pyramid1"/>
    <dgm:cxn modelId="{AFE1927E-DD91-4765-827D-D3E0B3F5CB39}" type="presParOf" srcId="{21DAD534-5EF3-4994-A2AE-D8FCC4AABD4A}" destId="{523C0965-B281-4AD8-A91F-9EAEA5DC54B7}" srcOrd="1" destOrd="0" presId="urn:microsoft.com/office/officeart/2005/8/layout/pyramid1"/>
    <dgm:cxn modelId="{5E1487DC-EE10-4067-A226-56056E953CAC}" type="presParOf" srcId="{47F7CA6E-88E5-4EE6-ACA7-4EA0C31DDDC8}" destId="{14C741C3-4D8C-4546-9AC5-B02D9AE56E31}" srcOrd="2" destOrd="0" presId="urn:microsoft.com/office/officeart/2005/8/layout/pyramid1"/>
    <dgm:cxn modelId="{7ED15D0E-B9E5-449E-AB22-8A15E56BF232}" type="presParOf" srcId="{14C741C3-4D8C-4546-9AC5-B02D9AE56E31}" destId="{7231093E-EFA9-4F7F-8E12-53C554980399}" srcOrd="0" destOrd="0" presId="urn:microsoft.com/office/officeart/2005/8/layout/pyramid1"/>
    <dgm:cxn modelId="{A43D277B-8CF4-4EED-8084-F0048DE02AD4}" type="presParOf" srcId="{14C741C3-4D8C-4546-9AC5-B02D9AE56E31}" destId="{2F5B5985-BEF0-4E75-B91D-5E739202EB64}" srcOrd="1" destOrd="0" presId="urn:microsoft.com/office/officeart/2005/8/layout/pyramid1"/>
    <dgm:cxn modelId="{38E3DA73-C4DF-4F49-A9D1-621BDFD14DD6}" type="presParOf" srcId="{47F7CA6E-88E5-4EE6-ACA7-4EA0C31DDDC8}" destId="{65420D7C-ABC8-4B8F-BA52-67ACAC763CA7}" srcOrd="3" destOrd="0" presId="urn:microsoft.com/office/officeart/2005/8/layout/pyramid1"/>
    <dgm:cxn modelId="{20C1550F-4C36-4A1D-8BCD-5BCCDF8127E6}" type="presParOf" srcId="{65420D7C-ABC8-4B8F-BA52-67ACAC763CA7}" destId="{80386E62-C2BB-4484-A41A-140A5991A2FF}" srcOrd="0" destOrd="0" presId="urn:microsoft.com/office/officeart/2005/8/layout/pyramid1"/>
    <dgm:cxn modelId="{89A2443D-6964-4888-B29E-25985F70B9E8}" type="presParOf" srcId="{65420D7C-ABC8-4B8F-BA52-67ACAC763CA7}" destId="{17263E06-9318-44B9-8B49-55696E5726D6}" srcOrd="1" destOrd="0" presId="urn:microsoft.com/office/officeart/2005/8/layout/pyramid1"/>
    <dgm:cxn modelId="{40E09F67-41F0-4AA2-B5D1-853977A44087}" type="presParOf" srcId="{47F7CA6E-88E5-4EE6-ACA7-4EA0C31DDDC8}" destId="{C95E53A4-5931-4A1C-8692-827D255D3D25}" srcOrd="4" destOrd="0" presId="urn:microsoft.com/office/officeart/2005/8/layout/pyramid1"/>
    <dgm:cxn modelId="{C3A37910-BED0-4199-90BF-1849117C2E3E}" type="presParOf" srcId="{C95E53A4-5931-4A1C-8692-827D255D3D25}" destId="{A98D5967-5999-455D-8B8D-379BF882F79E}" srcOrd="0" destOrd="0" presId="urn:microsoft.com/office/officeart/2005/8/layout/pyramid1"/>
    <dgm:cxn modelId="{69E68BB5-5B58-4EEF-9BD5-0BECCDEDF38B}" type="presParOf" srcId="{C95E53A4-5931-4A1C-8692-827D255D3D25}" destId="{8CDD669D-B591-4857-9D64-3714E3C232A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DB67B8-BD6C-432F-8384-ECDC71D59D49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D3EDA58-6853-4C78-B845-57DDA1766321}">
      <dgm:prSet phldrT="[Text]"/>
      <dgm:spPr/>
      <dgm:t>
        <a:bodyPr/>
        <a:lstStyle/>
        <a:p>
          <a:r>
            <a:rPr lang="en-GB" dirty="0" smtClean="0"/>
            <a:t>What is my purpose? Why am I here?</a:t>
          </a:r>
          <a:endParaRPr lang="en-GB" dirty="0"/>
        </a:p>
      </dgm:t>
    </dgm:pt>
    <dgm:pt modelId="{80EA77E1-5DD0-48CF-A7AB-7B9094682EF2}" type="parTrans" cxnId="{7F47B8BC-AB25-4929-8C67-F1D4F4428867}">
      <dgm:prSet/>
      <dgm:spPr/>
      <dgm:t>
        <a:bodyPr/>
        <a:lstStyle/>
        <a:p>
          <a:endParaRPr lang="en-GB"/>
        </a:p>
      </dgm:t>
    </dgm:pt>
    <dgm:pt modelId="{73ECC523-62D9-48A0-8B72-5BE6722425E0}" type="sibTrans" cxnId="{7F47B8BC-AB25-4929-8C67-F1D4F4428867}">
      <dgm:prSet/>
      <dgm:spPr/>
      <dgm:t>
        <a:bodyPr/>
        <a:lstStyle/>
        <a:p>
          <a:endParaRPr lang="en-GB"/>
        </a:p>
      </dgm:t>
    </dgm:pt>
    <dgm:pt modelId="{0B04100F-AF11-4FA2-9F9A-4A2CE3CB66AB}">
      <dgm:prSet/>
      <dgm:spPr/>
      <dgm:t>
        <a:bodyPr/>
        <a:lstStyle/>
        <a:p>
          <a:r>
            <a:rPr lang="en-GB" dirty="0" smtClean="0"/>
            <a:t>What are our current beliefs and values around … </a:t>
          </a:r>
          <a:r>
            <a:rPr lang="en-GB" dirty="0" smtClean="0">
              <a:solidFill>
                <a:srgbClr val="FF0000"/>
              </a:solidFill>
            </a:rPr>
            <a:t>ADD CONDITION</a:t>
          </a:r>
          <a:endParaRPr lang="en-GB" dirty="0">
            <a:solidFill>
              <a:srgbClr val="FF0000"/>
            </a:solidFill>
          </a:endParaRPr>
        </a:p>
      </dgm:t>
    </dgm:pt>
    <dgm:pt modelId="{B482AB19-6CD7-467E-9A43-317E8A50B93D}" type="parTrans" cxnId="{A38A8537-A426-4438-B15D-F0EF8D7EC8FB}">
      <dgm:prSet/>
      <dgm:spPr/>
      <dgm:t>
        <a:bodyPr/>
        <a:lstStyle/>
        <a:p>
          <a:endParaRPr lang="en-GB"/>
        </a:p>
      </dgm:t>
    </dgm:pt>
    <dgm:pt modelId="{745657CB-030E-4D2F-9902-1E71A7A60E34}" type="sibTrans" cxnId="{A38A8537-A426-4438-B15D-F0EF8D7EC8FB}">
      <dgm:prSet/>
      <dgm:spPr/>
      <dgm:t>
        <a:bodyPr/>
        <a:lstStyle/>
        <a:p>
          <a:endParaRPr lang="en-GB"/>
        </a:p>
      </dgm:t>
    </dgm:pt>
    <dgm:pt modelId="{972B2D9C-7D8F-450E-BF96-9C09639C8BF4}">
      <dgm:prSet/>
      <dgm:spPr/>
      <dgm:t>
        <a:bodyPr/>
        <a:lstStyle/>
        <a:p>
          <a:r>
            <a:rPr lang="en-GB" dirty="0" smtClean="0"/>
            <a:t>What are we capable of when we are doing our best work around… </a:t>
          </a:r>
          <a:r>
            <a:rPr lang="en-GB" dirty="0" smtClean="0">
              <a:solidFill>
                <a:srgbClr val="FF0000"/>
              </a:solidFill>
            </a:rPr>
            <a:t>ADD CONDITION</a:t>
          </a:r>
          <a:r>
            <a:rPr lang="en-GB" dirty="0" smtClean="0"/>
            <a:t>?</a:t>
          </a:r>
          <a:endParaRPr lang="en-GB" dirty="0"/>
        </a:p>
      </dgm:t>
    </dgm:pt>
    <dgm:pt modelId="{28D6E2FA-C682-454F-BC41-04FD25304F8F}" type="parTrans" cxnId="{A4D53ADC-88B9-4920-A5E6-2925A55C4A7B}">
      <dgm:prSet/>
      <dgm:spPr/>
      <dgm:t>
        <a:bodyPr/>
        <a:lstStyle/>
        <a:p>
          <a:endParaRPr lang="en-GB"/>
        </a:p>
      </dgm:t>
    </dgm:pt>
    <dgm:pt modelId="{260DD53D-AC82-44ED-B248-C15793DDB3E3}" type="sibTrans" cxnId="{A4D53ADC-88B9-4920-A5E6-2925A55C4A7B}">
      <dgm:prSet/>
      <dgm:spPr/>
      <dgm:t>
        <a:bodyPr/>
        <a:lstStyle/>
        <a:p>
          <a:endParaRPr lang="en-GB"/>
        </a:p>
      </dgm:t>
    </dgm:pt>
    <dgm:pt modelId="{47F7CA6E-88E5-4EE6-ACA7-4EA0C31DDDC8}" type="pres">
      <dgm:prSet presAssocID="{66DB67B8-BD6C-432F-8384-ECDC71D59D49}" presName="Name0" presStyleCnt="0">
        <dgm:presLayoutVars>
          <dgm:dir/>
          <dgm:animLvl val="lvl"/>
          <dgm:resizeHandles val="exact"/>
        </dgm:presLayoutVars>
      </dgm:prSet>
      <dgm:spPr/>
    </dgm:pt>
    <dgm:pt modelId="{FE341604-C1A4-42D0-B317-B85196EC0FD6}" type="pres">
      <dgm:prSet presAssocID="{4D3EDA58-6853-4C78-B845-57DDA1766321}" presName="Name8" presStyleCnt="0"/>
      <dgm:spPr/>
    </dgm:pt>
    <dgm:pt modelId="{4479382C-FBCA-4E4B-BB43-D4E63D34C647}" type="pres">
      <dgm:prSet presAssocID="{4D3EDA58-6853-4C78-B845-57DDA1766321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2AE1819-DA4C-4F92-8C96-FE4EFB978DAA}" type="pres">
      <dgm:prSet presAssocID="{4D3EDA58-6853-4C78-B845-57DDA176632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1DAD534-5EF3-4994-A2AE-D8FCC4AABD4A}" type="pres">
      <dgm:prSet presAssocID="{0B04100F-AF11-4FA2-9F9A-4A2CE3CB66AB}" presName="Name8" presStyleCnt="0"/>
      <dgm:spPr/>
    </dgm:pt>
    <dgm:pt modelId="{0F09E516-CBC7-4952-8CC5-556AD1ECC33F}" type="pres">
      <dgm:prSet presAssocID="{0B04100F-AF11-4FA2-9F9A-4A2CE3CB66AB}" presName="level" presStyleLbl="node1" presStyleIdx="1" presStyleCnt="3" custLinFactNeighborX="1001" custLinFactNeighborY="-201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23C0965-B281-4AD8-A91F-9EAEA5DC54B7}" type="pres">
      <dgm:prSet presAssocID="{0B04100F-AF11-4FA2-9F9A-4A2CE3CB66A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4C741C3-4D8C-4546-9AC5-B02D9AE56E31}" type="pres">
      <dgm:prSet presAssocID="{972B2D9C-7D8F-450E-BF96-9C09639C8BF4}" presName="Name8" presStyleCnt="0"/>
      <dgm:spPr/>
    </dgm:pt>
    <dgm:pt modelId="{7231093E-EFA9-4F7F-8E12-53C554980399}" type="pres">
      <dgm:prSet presAssocID="{972B2D9C-7D8F-450E-BF96-9C09639C8BF4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F5B5985-BEF0-4E75-B91D-5E739202EB64}" type="pres">
      <dgm:prSet presAssocID="{972B2D9C-7D8F-450E-BF96-9C09639C8BF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4D53ADC-88B9-4920-A5E6-2925A55C4A7B}" srcId="{66DB67B8-BD6C-432F-8384-ECDC71D59D49}" destId="{972B2D9C-7D8F-450E-BF96-9C09639C8BF4}" srcOrd="2" destOrd="0" parTransId="{28D6E2FA-C682-454F-BC41-04FD25304F8F}" sibTransId="{260DD53D-AC82-44ED-B248-C15793DDB3E3}"/>
    <dgm:cxn modelId="{7F47B8BC-AB25-4929-8C67-F1D4F4428867}" srcId="{66DB67B8-BD6C-432F-8384-ECDC71D59D49}" destId="{4D3EDA58-6853-4C78-B845-57DDA1766321}" srcOrd="0" destOrd="0" parTransId="{80EA77E1-5DD0-48CF-A7AB-7B9094682EF2}" sibTransId="{73ECC523-62D9-48A0-8B72-5BE6722425E0}"/>
    <dgm:cxn modelId="{A38A8537-A426-4438-B15D-F0EF8D7EC8FB}" srcId="{66DB67B8-BD6C-432F-8384-ECDC71D59D49}" destId="{0B04100F-AF11-4FA2-9F9A-4A2CE3CB66AB}" srcOrd="1" destOrd="0" parTransId="{B482AB19-6CD7-467E-9A43-317E8A50B93D}" sibTransId="{745657CB-030E-4D2F-9902-1E71A7A60E34}"/>
    <dgm:cxn modelId="{6389824D-CAB6-42E4-A523-D7A2E048B7CB}" type="presOf" srcId="{972B2D9C-7D8F-450E-BF96-9C09639C8BF4}" destId="{7231093E-EFA9-4F7F-8E12-53C554980399}" srcOrd="0" destOrd="0" presId="urn:microsoft.com/office/officeart/2005/8/layout/pyramid1"/>
    <dgm:cxn modelId="{A50E0BF6-C933-43CC-86AE-EC7F24C11D7C}" type="presOf" srcId="{4D3EDA58-6853-4C78-B845-57DDA1766321}" destId="{4479382C-FBCA-4E4B-BB43-D4E63D34C647}" srcOrd="0" destOrd="0" presId="urn:microsoft.com/office/officeart/2005/8/layout/pyramid1"/>
    <dgm:cxn modelId="{A68F2F69-AC40-4FF5-BC2C-6CF09DE585B7}" type="presOf" srcId="{972B2D9C-7D8F-450E-BF96-9C09639C8BF4}" destId="{2F5B5985-BEF0-4E75-B91D-5E739202EB64}" srcOrd="1" destOrd="0" presId="urn:microsoft.com/office/officeart/2005/8/layout/pyramid1"/>
    <dgm:cxn modelId="{519CEB6F-F74A-47DA-B3B9-1850CC5A3B17}" type="presOf" srcId="{0B04100F-AF11-4FA2-9F9A-4A2CE3CB66AB}" destId="{0F09E516-CBC7-4952-8CC5-556AD1ECC33F}" srcOrd="0" destOrd="0" presId="urn:microsoft.com/office/officeart/2005/8/layout/pyramid1"/>
    <dgm:cxn modelId="{6349F9C3-3275-4805-A11E-E0B7E0C739AC}" type="presOf" srcId="{4D3EDA58-6853-4C78-B845-57DDA1766321}" destId="{82AE1819-DA4C-4F92-8C96-FE4EFB978DAA}" srcOrd="1" destOrd="0" presId="urn:microsoft.com/office/officeart/2005/8/layout/pyramid1"/>
    <dgm:cxn modelId="{9C829171-09D6-4CF3-814F-256E8763701F}" type="presOf" srcId="{66DB67B8-BD6C-432F-8384-ECDC71D59D49}" destId="{47F7CA6E-88E5-4EE6-ACA7-4EA0C31DDDC8}" srcOrd="0" destOrd="0" presId="urn:microsoft.com/office/officeart/2005/8/layout/pyramid1"/>
    <dgm:cxn modelId="{BB143A8B-6082-46C3-91FB-45E7946CD255}" type="presOf" srcId="{0B04100F-AF11-4FA2-9F9A-4A2CE3CB66AB}" destId="{523C0965-B281-4AD8-A91F-9EAEA5DC54B7}" srcOrd="1" destOrd="0" presId="urn:microsoft.com/office/officeart/2005/8/layout/pyramid1"/>
    <dgm:cxn modelId="{E65A7399-1DB8-43F6-A808-539D7B27993D}" type="presParOf" srcId="{47F7CA6E-88E5-4EE6-ACA7-4EA0C31DDDC8}" destId="{FE341604-C1A4-42D0-B317-B85196EC0FD6}" srcOrd="0" destOrd="0" presId="urn:microsoft.com/office/officeart/2005/8/layout/pyramid1"/>
    <dgm:cxn modelId="{EDA243FC-8647-4C00-8B4A-EC4E79253E47}" type="presParOf" srcId="{FE341604-C1A4-42D0-B317-B85196EC0FD6}" destId="{4479382C-FBCA-4E4B-BB43-D4E63D34C647}" srcOrd="0" destOrd="0" presId="urn:microsoft.com/office/officeart/2005/8/layout/pyramid1"/>
    <dgm:cxn modelId="{6E614C68-CF8D-4CDA-B455-6C3CBF377CAF}" type="presParOf" srcId="{FE341604-C1A4-42D0-B317-B85196EC0FD6}" destId="{82AE1819-DA4C-4F92-8C96-FE4EFB978DAA}" srcOrd="1" destOrd="0" presId="urn:microsoft.com/office/officeart/2005/8/layout/pyramid1"/>
    <dgm:cxn modelId="{1DF06791-A53A-4B8E-90DC-8330B8C5D025}" type="presParOf" srcId="{47F7CA6E-88E5-4EE6-ACA7-4EA0C31DDDC8}" destId="{21DAD534-5EF3-4994-A2AE-D8FCC4AABD4A}" srcOrd="1" destOrd="0" presId="urn:microsoft.com/office/officeart/2005/8/layout/pyramid1"/>
    <dgm:cxn modelId="{111A6BDC-10E0-4CC6-8C93-D0BCE295DA73}" type="presParOf" srcId="{21DAD534-5EF3-4994-A2AE-D8FCC4AABD4A}" destId="{0F09E516-CBC7-4952-8CC5-556AD1ECC33F}" srcOrd="0" destOrd="0" presId="urn:microsoft.com/office/officeart/2005/8/layout/pyramid1"/>
    <dgm:cxn modelId="{01FC3B01-E1EC-4500-BAD5-2763F3244FD6}" type="presParOf" srcId="{21DAD534-5EF3-4994-A2AE-D8FCC4AABD4A}" destId="{523C0965-B281-4AD8-A91F-9EAEA5DC54B7}" srcOrd="1" destOrd="0" presId="urn:microsoft.com/office/officeart/2005/8/layout/pyramid1"/>
    <dgm:cxn modelId="{0E3E5854-D88A-4358-A06A-C0352CD97B1F}" type="presParOf" srcId="{47F7CA6E-88E5-4EE6-ACA7-4EA0C31DDDC8}" destId="{14C741C3-4D8C-4546-9AC5-B02D9AE56E31}" srcOrd="2" destOrd="0" presId="urn:microsoft.com/office/officeart/2005/8/layout/pyramid1"/>
    <dgm:cxn modelId="{8D47B56F-BC38-4A24-ADC4-4F2BF24A7AAD}" type="presParOf" srcId="{14C741C3-4D8C-4546-9AC5-B02D9AE56E31}" destId="{7231093E-EFA9-4F7F-8E12-53C554980399}" srcOrd="0" destOrd="0" presId="urn:microsoft.com/office/officeart/2005/8/layout/pyramid1"/>
    <dgm:cxn modelId="{74A6F255-6413-4B22-885F-B521C3C13C9F}" type="presParOf" srcId="{14C741C3-4D8C-4546-9AC5-B02D9AE56E31}" destId="{2F5B5985-BEF0-4E75-B91D-5E739202EB64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B6E97E-7D78-43D9-A6FD-9078D36C349D}">
      <dsp:nvSpPr>
        <dsp:cNvPr id="0" name=""/>
        <dsp:cNvSpPr/>
      </dsp:nvSpPr>
      <dsp:spPr>
        <a:xfrm>
          <a:off x="491454" y="0"/>
          <a:ext cx="5569818" cy="230425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4C8FA7-5787-412D-9C12-3B3FDE55EB75}">
      <dsp:nvSpPr>
        <dsp:cNvPr id="0" name=""/>
        <dsp:cNvSpPr/>
      </dsp:nvSpPr>
      <dsp:spPr>
        <a:xfrm>
          <a:off x="172777" y="691276"/>
          <a:ext cx="1965818" cy="9217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/>
            <a:t>Motivation</a:t>
          </a:r>
          <a:endParaRPr lang="en-GB" sz="2300" kern="1200" dirty="0"/>
        </a:p>
      </dsp:txBody>
      <dsp:txXfrm>
        <a:off x="172777" y="691276"/>
        <a:ext cx="1965818" cy="921702"/>
      </dsp:txXfrm>
    </dsp:sp>
    <dsp:sp modelId="{48CB9DE8-E8BA-4825-9B7E-9376F34495B7}">
      <dsp:nvSpPr>
        <dsp:cNvPr id="0" name=""/>
        <dsp:cNvSpPr/>
      </dsp:nvSpPr>
      <dsp:spPr>
        <a:xfrm>
          <a:off x="2293454" y="691276"/>
          <a:ext cx="1965818" cy="9217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/>
            <a:t>Energy</a:t>
          </a:r>
          <a:endParaRPr lang="en-GB" sz="2300" kern="1200" dirty="0"/>
        </a:p>
      </dsp:txBody>
      <dsp:txXfrm>
        <a:off x="2293454" y="691276"/>
        <a:ext cx="1965818" cy="921702"/>
      </dsp:txXfrm>
    </dsp:sp>
    <dsp:sp modelId="{0F3C49F1-2728-4C93-9331-1BC1C9F5E601}">
      <dsp:nvSpPr>
        <dsp:cNvPr id="0" name=""/>
        <dsp:cNvSpPr/>
      </dsp:nvSpPr>
      <dsp:spPr>
        <a:xfrm>
          <a:off x="4414132" y="691276"/>
          <a:ext cx="1965818" cy="9217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/>
            <a:t>More Resources</a:t>
          </a:r>
          <a:endParaRPr lang="en-GB" sz="2300" kern="1200" dirty="0"/>
        </a:p>
      </dsp:txBody>
      <dsp:txXfrm>
        <a:off x="4414132" y="691276"/>
        <a:ext cx="1965818" cy="92170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79382C-FBCA-4E4B-BB43-D4E63D34C647}">
      <dsp:nvSpPr>
        <dsp:cNvPr id="0" name=""/>
        <dsp:cNvSpPr/>
      </dsp:nvSpPr>
      <dsp:spPr>
        <a:xfrm>
          <a:off x="3291840" y="0"/>
          <a:ext cx="1645920" cy="905192"/>
        </a:xfrm>
        <a:prstGeom prst="trapezoid">
          <a:avLst>
            <a:gd name="adj" fmla="val 9091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b="1" kern="1200" dirty="0" smtClean="0">
              <a:solidFill>
                <a:srgbClr val="FF0000"/>
              </a:solidFill>
            </a:rPr>
            <a:t>Purpose</a:t>
          </a:r>
          <a:endParaRPr lang="en-GB" sz="2900" b="1" kern="1200" dirty="0">
            <a:solidFill>
              <a:srgbClr val="FF0000"/>
            </a:solidFill>
          </a:endParaRPr>
        </a:p>
      </dsp:txBody>
      <dsp:txXfrm>
        <a:off x="3291840" y="0"/>
        <a:ext cx="1645920" cy="905192"/>
      </dsp:txXfrm>
    </dsp:sp>
    <dsp:sp modelId="{0F09E516-CBC7-4952-8CC5-556AD1ECC33F}">
      <dsp:nvSpPr>
        <dsp:cNvPr id="0" name=""/>
        <dsp:cNvSpPr/>
      </dsp:nvSpPr>
      <dsp:spPr>
        <a:xfrm>
          <a:off x="2501831" y="886980"/>
          <a:ext cx="3291840" cy="905192"/>
        </a:xfrm>
        <a:prstGeom prst="trapezoid">
          <a:avLst>
            <a:gd name="adj" fmla="val 9091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smtClean="0"/>
            <a:t>Beliefs and values</a:t>
          </a:r>
          <a:endParaRPr lang="en-GB" sz="2900" kern="1200" dirty="0"/>
        </a:p>
      </dsp:txBody>
      <dsp:txXfrm>
        <a:off x="3077903" y="886980"/>
        <a:ext cx="2139696" cy="905192"/>
      </dsp:txXfrm>
    </dsp:sp>
    <dsp:sp modelId="{7231093E-EFA9-4F7F-8E12-53C554980399}">
      <dsp:nvSpPr>
        <dsp:cNvPr id="0" name=""/>
        <dsp:cNvSpPr/>
      </dsp:nvSpPr>
      <dsp:spPr>
        <a:xfrm>
          <a:off x="1645920" y="1810385"/>
          <a:ext cx="4937759" cy="905192"/>
        </a:xfrm>
        <a:prstGeom prst="trapezoid">
          <a:avLst>
            <a:gd name="adj" fmla="val 9091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smtClean="0"/>
            <a:t>Capabilities</a:t>
          </a:r>
          <a:endParaRPr lang="en-GB" sz="2900" kern="1200" dirty="0"/>
        </a:p>
      </dsp:txBody>
      <dsp:txXfrm>
        <a:off x="2510028" y="1810385"/>
        <a:ext cx="3209544" cy="905192"/>
      </dsp:txXfrm>
    </dsp:sp>
    <dsp:sp modelId="{80386E62-C2BB-4484-A41A-140A5991A2FF}">
      <dsp:nvSpPr>
        <dsp:cNvPr id="0" name=""/>
        <dsp:cNvSpPr/>
      </dsp:nvSpPr>
      <dsp:spPr>
        <a:xfrm>
          <a:off x="822960" y="2715577"/>
          <a:ext cx="6583680" cy="905192"/>
        </a:xfrm>
        <a:prstGeom prst="trapezoid">
          <a:avLst>
            <a:gd name="adj" fmla="val 9091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smtClean="0"/>
            <a:t>Behaviours</a:t>
          </a:r>
          <a:endParaRPr lang="en-GB" sz="2900" kern="1200" dirty="0"/>
        </a:p>
      </dsp:txBody>
      <dsp:txXfrm>
        <a:off x="1975103" y="2715577"/>
        <a:ext cx="4279392" cy="905192"/>
      </dsp:txXfrm>
    </dsp:sp>
    <dsp:sp modelId="{A98D5967-5999-455D-8B8D-379BF882F79E}">
      <dsp:nvSpPr>
        <dsp:cNvPr id="0" name=""/>
        <dsp:cNvSpPr/>
      </dsp:nvSpPr>
      <dsp:spPr>
        <a:xfrm>
          <a:off x="0" y="3620770"/>
          <a:ext cx="8229600" cy="905192"/>
        </a:xfrm>
        <a:prstGeom prst="trapezoid">
          <a:avLst>
            <a:gd name="adj" fmla="val 9091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smtClean="0"/>
            <a:t>Environment</a:t>
          </a:r>
          <a:endParaRPr lang="en-GB" sz="2900" kern="1200" dirty="0"/>
        </a:p>
      </dsp:txBody>
      <dsp:txXfrm>
        <a:off x="1440179" y="3620770"/>
        <a:ext cx="5349240" cy="90519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79382C-FBCA-4E4B-BB43-D4E63D34C647}">
      <dsp:nvSpPr>
        <dsp:cNvPr id="0" name=""/>
        <dsp:cNvSpPr/>
      </dsp:nvSpPr>
      <dsp:spPr>
        <a:xfrm>
          <a:off x="2743199" y="0"/>
          <a:ext cx="2743200" cy="1464162"/>
        </a:xfrm>
        <a:prstGeom prst="trapezoid">
          <a:avLst>
            <a:gd name="adj" fmla="val 9367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/>
            <a:t>What is my purpose? Why am I here?</a:t>
          </a:r>
          <a:endParaRPr lang="en-GB" sz="2600" kern="1200" dirty="0"/>
        </a:p>
      </dsp:txBody>
      <dsp:txXfrm>
        <a:off x="2743199" y="0"/>
        <a:ext cx="2743200" cy="1464162"/>
      </dsp:txXfrm>
    </dsp:sp>
    <dsp:sp modelId="{0F09E516-CBC7-4952-8CC5-556AD1ECC33F}">
      <dsp:nvSpPr>
        <dsp:cNvPr id="0" name=""/>
        <dsp:cNvSpPr/>
      </dsp:nvSpPr>
      <dsp:spPr>
        <a:xfrm>
          <a:off x="1426518" y="1434703"/>
          <a:ext cx="5486400" cy="1464162"/>
        </a:xfrm>
        <a:prstGeom prst="trapezoid">
          <a:avLst>
            <a:gd name="adj" fmla="val 9367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/>
            <a:t>What are our current beliefs and values around … </a:t>
          </a:r>
          <a:r>
            <a:rPr lang="en-GB" sz="2600" kern="1200" dirty="0" smtClean="0">
              <a:solidFill>
                <a:srgbClr val="FF0000"/>
              </a:solidFill>
            </a:rPr>
            <a:t>ADD CONDITION</a:t>
          </a:r>
          <a:endParaRPr lang="en-GB" sz="2600" kern="1200" dirty="0">
            <a:solidFill>
              <a:srgbClr val="FF0000"/>
            </a:solidFill>
          </a:endParaRPr>
        </a:p>
      </dsp:txBody>
      <dsp:txXfrm>
        <a:off x="2386638" y="1434703"/>
        <a:ext cx="3566160" cy="1464162"/>
      </dsp:txXfrm>
    </dsp:sp>
    <dsp:sp modelId="{7231093E-EFA9-4F7F-8E12-53C554980399}">
      <dsp:nvSpPr>
        <dsp:cNvPr id="0" name=""/>
        <dsp:cNvSpPr/>
      </dsp:nvSpPr>
      <dsp:spPr>
        <a:xfrm>
          <a:off x="0" y="2928325"/>
          <a:ext cx="8229600" cy="1464162"/>
        </a:xfrm>
        <a:prstGeom prst="trapezoid">
          <a:avLst>
            <a:gd name="adj" fmla="val 9367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/>
            <a:t>What are we capable of when we are doing our best work around… </a:t>
          </a:r>
          <a:r>
            <a:rPr lang="en-GB" sz="2600" kern="1200" dirty="0" smtClean="0">
              <a:solidFill>
                <a:srgbClr val="FF0000"/>
              </a:solidFill>
            </a:rPr>
            <a:t>ADD CONDITION</a:t>
          </a:r>
          <a:r>
            <a:rPr lang="en-GB" sz="2600" kern="1200" dirty="0" smtClean="0"/>
            <a:t>?</a:t>
          </a:r>
          <a:endParaRPr lang="en-GB" sz="2600" kern="1200" dirty="0"/>
        </a:p>
      </dsp:txBody>
      <dsp:txXfrm>
        <a:off x="1440179" y="2928325"/>
        <a:ext cx="5349240" cy="14641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225" cy="468313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l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14788" y="0"/>
            <a:ext cx="3070225" cy="468313"/>
          </a:xfrm>
          <a:prstGeom prst="rect">
            <a:avLst/>
          </a:prstGeom>
        </p:spPr>
        <p:txBody>
          <a:bodyPr vert="horz" wrap="square" lIns="94046" tIns="47023" rIns="94046" bIns="4702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7DD10CB-FFB4-A24E-A339-5F7E370C746D}" type="datetimeFigureOut">
              <a:rPr lang="en-US"/>
              <a:pPr>
                <a:defRPr/>
              </a:pPr>
              <a:t>4/25/2013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02700"/>
            <a:ext cx="3070225" cy="468313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l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14788" y="8902700"/>
            <a:ext cx="3070225" cy="468313"/>
          </a:xfrm>
          <a:prstGeom prst="rect">
            <a:avLst/>
          </a:prstGeom>
        </p:spPr>
        <p:txBody>
          <a:bodyPr vert="horz" wrap="square" lIns="94046" tIns="47023" rIns="94046" bIns="470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CD6802A-BB74-1744-94D3-A2D3B16F24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6322475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-12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-12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0150" y="703263"/>
            <a:ext cx="4686300" cy="3514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1350"/>
            <a:ext cx="5197475" cy="421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-12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77A197C-0F81-764A-A409-763E5D1A76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64044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8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15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16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17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18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19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20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21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22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23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24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25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26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27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2F36D93-72CF-4002-83F8-2C9D1F7C869E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64124" indent="-293894" eaLnBrk="0" hangingPunct="0">
              <a:defRPr sz="25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75576" indent="-235115" eaLnBrk="0" hangingPunct="0">
              <a:defRPr sz="25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45806" indent="-235115" eaLnBrk="0" hangingPunct="0">
              <a:defRPr sz="25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116036" indent="-235115" eaLnBrk="0" hangingPunct="0">
              <a:defRPr sz="25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86266" indent="-23511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3056496" indent="-23511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526727" indent="-23511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996957" indent="-23511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6F5A4502-FF0A-194B-B3A4-59BE59216E20}" type="slidenum">
              <a:rPr lang="en-GB" sz="1200">
                <a:ea typeface="MS PGothic" charset="0"/>
                <a:cs typeface="MS PGothic" charset="0"/>
              </a:rPr>
              <a:pPr eaLnBrk="1" hangingPunct="1"/>
              <a:t>9</a:t>
            </a:fld>
            <a:endParaRPr lang="en-GB" sz="1200">
              <a:ea typeface="MS PGothic" charset="0"/>
              <a:cs typeface="MS PGothic" charset="0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50963" y="815975"/>
            <a:ext cx="4391025" cy="3292475"/>
          </a:xfrm>
          <a:noFill/>
          <a:ln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3241" y="4455239"/>
            <a:ext cx="5200121" cy="3952439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lIns="92012" tIns="46006" rIns="92012" bIns="46006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charset="0"/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12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981B79-6152-6949-82C7-153E92920214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01DC9-000C-4641-B5F4-9AD9FD5636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4009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FED93-9939-FC45-A4A0-EC08F660A7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6768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73BD2-7B67-964C-A5E7-3514742058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2421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A3C1A-CD2F-AC4B-9DA2-FCB8B58689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3656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2800B-97F1-904E-B221-F406CBD22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7083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4B96468-0A73-1746-9237-58AE3C53107D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D493EC92-8F6F-A543-A5C5-A6A72BF7DE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2895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93F24C12-A486-434F-BFB0-299AF83565DE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9D1B57B2-B5DB-9F46-A34B-AD319B47CD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6090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10759CB-E099-F84C-B44E-AE45271D17BD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DB686BED-528A-994F-A499-C024A50E95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0953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9F5074A-5C60-E841-9D9B-42FEEC63263D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748A4ABC-89D4-0046-A9BC-92EB063B3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48682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EEA3D0A-E9A3-4844-BB37-29EBEEC5ECE5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66FA9B1-3CC5-C346-946B-EAE166980C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37359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C8A6598-4F01-F747-9F8E-CA6F9E6256D9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279083E-BC42-EF47-B287-2DB760FBEE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B3043-29A2-BA4B-8501-33C166AC87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87013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E14DC6F9-33E4-9D47-B04F-8524734F4E45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74403BA-5993-B54F-85CE-8C4BB4F261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86525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9B1FB110-E9D9-2A44-8DB8-595F1BE5C34E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E5E92AA9-6FB6-144F-8819-4B1A219E2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19281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4E8A4269-83A1-584B-899F-D5947468FE7E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BF1DE90-C83C-364E-8DCD-D5637DD4B7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32201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BE1E55F-E30F-C447-9B0D-BC559D08143B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07EF9FF-F857-8F46-82FF-D6B6C2856F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67166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66ECBD33-60FF-CD44-A946-9327C68E21EF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97DCB74C-3FC0-ED4F-95A6-6B4F63C1CC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81371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6D0D5-7BE6-8948-999E-963F0BA08F2E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B1011-0E15-514B-ADE1-6A0F77424C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9497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860E1-AB18-AA4E-9186-0C3B38BF1FEA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F41A8-C5D2-0642-8E41-C2677DD655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29288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F43D7-64F6-A740-98E2-7B2E76D24E44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5ECAB-0ADD-2946-9346-D67FBB164B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21874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57BB-8B76-C245-B401-4F50A7799020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4E53A-24E8-3547-A534-C45FEC1A83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02930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0FB5E-01A4-0A44-9469-FC15ACE02119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58DA9-3792-024E-9678-347160BF4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1959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3A9F-56DB-F746-99EA-71C1FBB81E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59908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7D4B6-190A-A94B-93AA-C5B87780B536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26DB-8AE8-F743-A547-5678F87B67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49519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CA516-2C76-1B43-9D5E-F535083A8D6C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5E205-59D1-9A4B-8FB1-A755C9560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91809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8453D-EDE8-C142-A3B3-3F8180576094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9629E-8959-BC44-A7BF-F16E741B0E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76300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0CE0B-ACD6-244F-8E2D-01297D2D0425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5B67A-1630-754B-B583-BCC4547A88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45542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0254B-832D-D747-8F6F-8F23FCE4006E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1017-5825-BA4B-82F3-2140A44692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02265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7DDDA-1559-024A-89DA-4716E16F2AEE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F2A7F-F981-3A47-B7E1-EC0D63A25C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6482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D3A73-3E2C-3C42-BED5-3A2A77CCA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7095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FB9FB-0DCB-7844-847C-EB61728C76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3550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346AB-61D1-1D4D-901C-8FFAD7BB99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2574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08CBC-EBE7-0D42-AB98-6DB602A71F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0626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F5821-CA77-6E41-B1BB-DF14046B80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1954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57276-3116-E540-B198-AFE42B7286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9439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18" charset="0"/>
                <a:ea typeface="ヒラギノ角ゴ Pro W3" pitchFamily="1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18" charset="0"/>
                <a:ea typeface="ヒラギノ角ゴ Pro W3" pitchFamily="1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fld id="{EBABD81F-AE6A-174E-B5F6-2EB3057CB2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1" name="Group 10"/>
          <p:cNvGrpSpPr>
            <a:grpSpLocks/>
          </p:cNvGrpSpPr>
          <p:nvPr userDrawn="1"/>
        </p:nvGrpSpPr>
        <p:grpSpPr bwMode="auto">
          <a:xfrm>
            <a:off x="0" y="0"/>
            <a:ext cx="9180513" cy="6884988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0091CF"/>
            </a:solidFill>
            <a:ln w="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ea typeface="ヒラギノ角ゴ Pro W3" pitchFamily="18" charset="-128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51794" y="151803"/>
              <a:ext cx="8840412" cy="6554395"/>
            </a:xfrm>
            <a:prstGeom prst="roundRect">
              <a:avLst>
                <a:gd name="adj" fmla="val 6423"/>
              </a:avLst>
            </a:prstGeom>
            <a:solidFill>
              <a:schemeClr val="bg1"/>
            </a:solidFill>
            <a:ln w="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ea typeface="ヒラギノ角ゴ Pro W3" pitchFamily="18" charset="-128"/>
              </a:endParaRPr>
            </a:p>
          </p:txBody>
        </p:sp>
      </p:grpSp>
      <p:pic>
        <p:nvPicPr>
          <p:cNvPr id="103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550" y="5949950"/>
            <a:ext cx="79216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76" r:id="rId1"/>
    <p:sldLayoutId id="2147484677" r:id="rId2"/>
    <p:sldLayoutId id="2147484678" r:id="rId3"/>
    <p:sldLayoutId id="2147484679" r:id="rId4"/>
    <p:sldLayoutId id="2147484680" r:id="rId5"/>
    <p:sldLayoutId id="2147484681" r:id="rId6"/>
    <p:sldLayoutId id="2147484682" r:id="rId7"/>
    <p:sldLayoutId id="2147484683" r:id="rId8"/>
    <p:sldLayoutId id="2147484684" r:id="rId9"/>
    <p:sldLayoutId id="2147484685" r:id="rId10"/>
    <p:sldLayoutId id="2147484686" r:id="rId11"/>
    <p:sldLayoutId id="2147484687" r:id="rId12"/>
    <p:sldLayoutId id="2147484688" r:id="rId1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pitchFamily="18" charset="-128"/>
          <a:cs typeface="ヒラギノ角ゴ Pro W3" pitchFamily="18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18" charset="0"/>
          <a:ea typeface="ヒラギノ角ゴ Pro W3" pitchFamily="18" charset="-128"/>
          <a:cs typeface="ヒラギノ角ゴ Pro W3" pitchFamily="18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18" charset="0"/>
          <a:ea typeface="ヒラギノ角ゴ Pro W3" pitchFamily="18" charset="-128"/>
          <a:cs typeface="ヒラギノ角ゴ Pro W3" pitchFamily="18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18" charset="0"/>
          <a:ea typeface="ヒラギノ角ゴ Pro W3" pitchFamily="18" charset="-128"/>
          <a:cs typeface="ヒラギノ角ゴ Pro W3" pitchFamily="18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18" charset="0"/>
          <a:ea typeface="ヒラギノ角ゴ Pro W3" pitchFamily="18" charset="-128"/>
          <a:cs typeface="ヒラギノ角ゴ Pro W3" pitchFamily="18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18" charset="0"/>
          <a:ea typeface="ヒラギノ角ゴ Pro W3" pitchFamily="18" charset="-128"/>
          <a:cs typeface="ヒラギノ角ゴ Pro W3" pitchFamily="18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18" charset="0"/>
          <a:ea typeface="ヒラギノ角ゴ Pro W3" pitchFamily="18" charset="-128"/>
          <a:cs typeface="ヒラギノ角ゴ Pro W3" pitchFamily="18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18" charset="0"/>
          <a:ea typeface="ヒラギノ角ゴ Pro W3" pitchFamily="18" charset="-128"/>
          <a:cs typeface="ヒラギノ角ゴ Pro W3" pitchFamily="18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18" charset="0"/>
          <a:ea typeface="ヒラギノ角ゴ Pro W3" pitchFamily="18" charset="-128"/>
          <a:cs typeface="ヒラギノ角ゴ Pro W3" pitchFamily="1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pitchFamily="18" charset="-128"/>
          <a:cs typeface="ヒラギノ角ゴ Pro W3" pitchFamily="18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pitchFamily="18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pitchFamily="18" charset="-128"/>
          <a:cs typeface="ヒラギノ角ゴ Pro W3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pitchFamily="18" charset="-128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pitchFamily="18" charset="-128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0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0091CF"/>
            </a:solidFill>
            <a:ln w="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ea typeface="ヒラギノ角ゴ Pro W3" pitchFamily="18" charset="-128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52400" y="152400"/>
              <a:ext cx="8839200" cy="6553200"/>
            </a:xfrm>
            <a:prstGeom prst="roundRect">
              <a:avLst>
                <a:gd name="adj" fmla="val 6423"/>
              </a:avLst>
            </a:prstGeom>
            <a:solidFill>
              <a:schemeClr val="bg1"/>
            </a:solidFill>
            <a:ln w="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ea typeface="ヒラギノ角ゴ Pro W3" pitchFamily="18" charset="-128"/>
              </a:endParaRPr>
            </a:p>
          </p:txBody>
        </p:sp>
      </p:grpSp>
      <p:sp>
        <p:nvSpPr>
          <p:cNvPr id="1536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536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5365" name="Picture 1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989138"/>
            <a:ext cx="4092575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00" r:id="rId1"/>
    <p:sldLayoutId id="2147484701" r:id="rId2"/>
    <p:sldLayoutId id="2147484702" r:id="rId3"/>
    <p:sldLayoutId id="2147484703" r:id="rId4"/>
    <p:sldLayoutId id="2147484704" r:id="rId5"/>
    <p:sldLayoutId id="2147484705" r:id="rId6"/>
    <p:sldLayoutId id="2147484706" r:id="rId7"/>
    <p:sldLayoutId id="2147484707" r:id="rId8"/>
    <p:sldLayoutId id="2147484708" r:id="rId9"/>
    <p:sldLayoutId id="2147484709" r:id="rId10"/>
    <p:sldLayoutId id="2147484710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76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EA0116F-1CB1-584B-A19C-07104DDB86B6}" type="datetimeFigureOut">
              <a:rPr lang="en-US"/>
              <a:pPr>
                <a:defRPr/>
              </a:pPr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25EDF33-6BEF-224C-8A23-09049DD1A2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9" r:id="rId1"/>
    <p:sldLayoutId id="2147484690" r:id="rId2"/>
    <p:sldLayoutId id="2147484691" r:id="rId3"/>
    <p:sldLayoutId id="2147484692" r:id="rId4"/>
    <p:sldLayoutId id="2147484693" r:id="rId5"/>
    <p:sldLayoutId id="2147484694" r:id="rId6"/>
    <p:sldLayoutId id="2147484695" r:id="rId7"/>
    <p:sldLayoutId id="2147484696" r:id="rId8"/>
    <p:sldLayoutId id="2147484697" r:id="rId9"/>
    <p:sldLayoutId id="2147484698" r:id="rId10"/>
    <p:sldLayoutId id="214748469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 Co design Event 5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4" name="Content Placeholder 3" descr="ELC log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77667" y="1772816"/>
            <a:ext cx="4320405" cy="3722569"/>
          </a:xfrm>
        </p:spPr>
      </p:pic>
      <p:sp>
        <p:nvSpPr>
          <p:cNvPr id="5" name="TextBox 4"/>
          <p:cNvSpPr txBox="1"/>
          <p:nvPr/>
        </p:nvSpPr>
        <p:spPr>
          <a:xfrm>
            <a:off x="611560" y="6309320"/>
            <a:ext cx="5040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600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sz="3600" b="1" dirty="0" smtClean="0">
                <a:solidFill>
                  <a:srgbClr val="376092"/>
                </a:solidFill>
              </a:rPr>
              <a:t>The Surprising Truth about motivation</a:t>
            </a:r>
            <a:endParaRPr lang="en-US" sz="3600" b="1" dirty="0">
              <a:solidFill>
                <a:srgbClr val="37609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When financial rewards are fair….</a:t>
            </a:r>
          </a:p>
          <a:p>
            <a:pPr eaLnBrk="1" hangingPunct="1"/>
            <a:endParaRPr lang="en-US" sz="2400" b="1" dirty="0" smtClean="0">
              <a:solidFill>
                <a:srgbClr val="002060"/>
              </a:solidFill>
            </a:endParaRPr>
          </a:p>
          <a:p>
            <a:pPr eaLnBrk="1" hangingPunct="1"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 </a:t>
            </a:r>
          </a:p>
          <a:p>
            <a:pPr eaLnBrk="1" hangingPunct="1">
              <a:buNone/>
            </a:pPr>
            <a:endParaRPr lang="en-US" sz="2400" b="1" dirty="0" smtClean="0">
              <a:solidFill>
                <a:srgbClr val="002060"/>
              </a:solidFill>
            </a:endParaRPr>
          </a:p>
          <a:p>
            <a:pPr eaLnBrk="1" hangingPunct="1">
              <a:buNone/>
            </a:pPr>
            <a:endParaRPr lang="en-US" sz="2400" b="1" dirty="0" smtClean="0">
              <a:solidFill>
                <a:srgbClr val="002060"/>
              </a:solidFill>
            </a:endParaRPr>
          </a:p>
          <a:p>
            <a:pPr eaLnBrk="1" hangingPunct="1">
              <a:buNone/>
            </a:pPr>
            <a:endParaRPr lang="en-US" sz="2400" b="1" dirty="0" smtClean="0">
              <a:solidFill>
                <a:srgbClr val="002060"/>
              </a:solidFill>
            </a:endParaRPr>
          </a:p>
          <a:p>
            <a:pPr eaLnBrk="1" hangingPunct="1">
              <a:buNone/>
            </a:pPr>
            <a:endParaRPr lang="en-US" sz="2400" b="1" dirty="0" smtClean="0">
              <a:solidFill>
                <a:srgbClr val="002060"/>
              </a:solidFill>
            </a:endParaRPr>
          </a:p>
          <a:p>
            <a:pPr eaLnBrk="1" hangingPunct="1">
              <a:buNone/>
            </a:pPr>
            <a:endParaRPr lang="en-US" sz="2400" b="1" dirty="0" smtClean="0">
              <a:solidFill>
                <a:srgbClr val="002060"/>
              </a:solidFill>
            </a:endParaRPr>
          </a:p>
          <a:p>
            <a:pPr eaLnBrk="1" hangingPunct="1">
              <a:buNone/>
            </a:pPr>
            <a:endParaRPr lang="en-US" sz="2400" b="1" dirty="0" smtClean="0">
              <a:solidFill>
                <a:srgbClr val="002060"/>
              </a:solidFill>
            </a:endParaRPr>
          </a:p>
          <a:p>
            <a:pPr eaLnBrk="1" hangingPunct="1">
              <a:buNone/>
            </a:pPr>
            <a:endParaRPr lang="en-US" sz="2400" b="1" dirty="0" smtClean="0">
              <a:solidFill>
                <a:srgbClr val="002060"/>
              </a:solidFill>
            </a:endParaRPr>
          </a:p>
          <a:p>
            <a:pPr eaLnBrk="1" hangingPunct="1"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ALIGN  ALL THREE AND IT IMPACTS SIGNIFICANTLY ON </a:t>
            </a:r>
          </a:p>
          <a:p>
            <a:pPr eaLnBrk="1" hangingPunct="1"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RESULTS</a:t>
            </a:r>
          </a:p>
          <a:p>
            <a:pPr algn="ctr">
              <a:buNone/>
            </a:pP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4186808" cy="365125"/>
          </a:xfrm>
        </p:spPr>
        <p:txBody>
          <a:bodyPr/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6FF5-D8D6-499A-8D0B-F577CDBCD16F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78850" name="Picture 2" descr="C:\Users\Georgina\Documents\Georgina Craig Associates\Experienced Led Care\Cascade\Tool kit\Motivation\4889777050_4547d5789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43240"/>
            <a:ext cx="7314350" cy="34299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31465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>
                <a:solidFill>
                  <a:srgbClr val="254061"/>
                </a:solidFill>
              </a:rPr>
              <a:t>Today’s work: our shared purpose</a:t>
            </a:r>
            <a:endParaRPr lang="en-US" b="1" dirty="0">
              <a:solidFill>
                <a:srgbClr val="25406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300192" y="2132856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2060"/>
                </a:solidFill>
              </a:rPr>
              <a:t>The Transformation Triangle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453336"/>
            <a:ext cx="48965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7897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60649"/>
            <a:ext cx="8712968" cy="1440159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What you told us about the current environment around …</a:t>
            </a:r>
            <a:r>
              <a:rPr lang="en-US" sz="4000" b="1" dirty="0" smtClean="0">
                <a:solidFill>
                  <a:srgbClr val="FF0000"/>
                </a:solidFill>
                <a:latin typeface="Calibri" charset="0"/>
                <a:ea typeface="ヒラギノ角ゴ Pro W3" charset="0"/>
                <a:cs typeface="Calibri" charset="0"/>
              </a:rPr>
              <a:t>ADD Condition</a:t>
            </a:r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133600"/>
            <a:ext cx="7488559" cy="3429000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sz="40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 Bullet points from emotional maps and PATH</a:t>
            </a: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00206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ANYTHING ELSE?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6381328"/>
            <a:ext cx="57606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60649"/>
            <a:ext cx="8568952" cy="1440159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What you told us about current </a:t>
            </a:r>
            <a:r>
              <a:rPr lang="en-US" sz="4000" b="1" dirty="0" err="1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behaviours</a:t>
            </a:r>
            <a:r>
              <a:rPr lang="en-US" sz="4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 around … </a:t>
            </a:r>
            <a:r>
              <a:rPr lang="en-US" sz="4000" b="1" dirty="0" smtClean="0">
                <a:solidFill>
                  <a:srgbClr val="FF0000"/>
                </a:solidFill>
                <a:latin typeface="Calibri" charset="0"/>
                <a:ea typeface="ヒラギノ角ゴ Pro W3" charset="0"/>
                <a:cs typeface="Calibri" charset="0"/>
              </a:rPr>
              <a:t>ADD CONDITION</a:t>
            </a:r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133600"/>
            <a:ext cx="7488559" cy="3429000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sz="40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 Bullet points from emotional maps and PATH</a:t>
            </a: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ANYTHING ELSE? </a:t>
            </a: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6165304"/>
            <a:ext cx="5544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sz="1400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>
                <a:solidFill>
                  <a:srgbClr val="254061"/>
                </a:solidFill>
              </a:rPr>
              <a:t>Shared Purpose: aligning values </a:t>
            </a:r>
            <a:endParaRPr lang="en-US" b="1" dirty="0">
              <a:solidFill>
                <a:srgbClr val="25406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40769"/>
          <a:ext cx="822960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6381328"/>
            <a:ext cx="388843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7897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133600"/>
            <a:ext cx="7488559" cy="3429000"/>
          </a:xfrm>
        </p:spPr>
        <p:txBody>
          <a:bodyPr/>
          <a:lstStyle/>
          <a:p>
            <a:pPr lvl="0"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</a:rPr>
              <a:t>What are we capable of when we are doing our best work around… </a:t>
            </a:r>
            <a:r>
              <a:rPr lang="en-GB" sz="4000" b="1" dirty="0" smtClean="0">
                <a:solidFill>
                  <a:srgbClr val="FF0000"/>
                </a:solidFill>
              </a:rPr>
              <a:t>ADD CONDITION</a:t>
            </a:r>
            <a:r>
              <a:rPr lang="en-GB" sz="4000" b="1" dirty="0" smtClean="0">
                <a:solidFill>
                  <a:srgbClr val="002060"/>
                </a:solidFill>
              </a:rPr>
              <a:t>?</a:t>
            </a:r>
            <a:endParaRPr lang="en-GB" sz="4000" b="1" dirty="0" smtClean="0">
              <a:solidFill>
                <a:srgbClr val="00206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6237312"/>
            <a:ext cx="439248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133600"/>
            <a:ext cx="7488559" cy="3429000"/>
          </a:xfrm>
        </p:spPr>
        <p:txBody>
          <a:bodyPr/>
          <a:lstStyle/>
          <a:p>
            <a:pPr lvl="0"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</a:rPr>
              <a:t>What are our current beliefs and values around </a:t>
            </a:r>
            <a:r>
              <a:rPr lang="en-GB" sz="4000" b="1" dirty="0" smtClean="0">
                <a:solidFill>
                  <a:srgbClr val="FF0000"/>
                </a:solidFill>
              </a:rPr>
              <a:t>… ADD CONDITION</a:t>
            </a:r>
            <a:r>
              <a:rPr lang="en-GB" sz="4000" b="1" dirty="0" smtClean="0">
                <a:solidFill>
                  <a:srgbClr val="002060"/>
                </a:solidFill>
              </a:rPr>
              <a:t>?</a:t>
            </a: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6237312"/>
            <a:ext cx="439248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513" y="2133600"/>
            <a:ext cx="8640960" cy="3429000"/>
          </a:xfrm>
        </p:spPr>
        <p:txBody>
          <a:bodyPr/>
          <a:lstStyle/>
          <a:p>
            <a:pPr lvl="0"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</a:rPr>
              <a:t>What is my purpose?</a:t>
            </a:r>
          </a:p>
          <a:p>
            <a:pPr lvl="0"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</a:rPr>
              <a:t> Why am I here?</a:t>
            </a:r>
          </a:p>
          <a:p>
            <a:pPr lvl="0" eaLnBrk="1" hangingPunct="1">
              <a:defRPr/>
            </a:pPr>
            <a:endParaRPr lang="en-GB" sz="4000" b="1" dirty="0" smtClean="0">
              <a:solidFill>
                <a:srgbClr val="002060"/>
              </a:solidFill>
            </a:endParaRPr>
          </a:p>
          <a:p>
            <a:pPr lvl="0"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</a:rPr>
              <a:t>WHAT IMAGE/ PICTURES CAN YOU SEE?</a:t>
            </a: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6237312"/>
            <a:ext cx="439248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THREE GROUPS 10 MINUTES</a:t>
            </a:r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7" y="1412776"/>
            <a:ext cx="8424936" cy="4149824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If we have this new shared purpose,  what need to happen to align us around: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sz="40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Beliefs and values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sz="40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Behaviour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sz="40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Environment</a:t>
            </a: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ANYTHING ELSE? </a:t>
            </a:r>
          </a:p>
          <a:p>
            <a:pPr algn="l"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6237312"/>
            <a:ext cx="439248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endParaRPr lang="en-US" sz="48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268760"/>
            <a:ext cx="7488559" cy="4293840"/>
          </a:xfrm>
        </p:spPr>
        <p:txBody>
          <a:bodyPr/>
          <a:lstStyle/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r>
              <a:rPr lang="en-GB" sz="6000" b="1" dirty="0" smtClean="0">
                <a:solidFill>
                  <a:srgbClr val="002060"/>
                </a:solidFill>
              </a:rPr>
              <a:t>FEEDBACK SESSION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6165304"/>
            <a:ext cx="48965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6613"/>
            <a:ext cx="7772400" cy="1512887"/>
          </a:xfrm>
        </p:spPr>
        <p:txBody>
          <a:bodyPr/>
          <a:lstStyle/>
          <a:p>
            <a:pPr eaLnBrk="1" hangingPunct="1"/>
            <a:r>
              <a:rPr lang="en-US" sz="8000" b="1" dirty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WELCOME</a:t>
            </a:r>
            <a:r>
              <a:rPr lang="en-US" b="1" dirty="0">
                <a:solidFill>
                  <a:srgbClr val="558ED5"/>
                </a:solidFill>
                <a:latin typeface="Calibri" charset="0"/>
                <a:ea typeface="ヒラギノ角ゴ Pro W3" charset="0"/>
                <a:cs typeface="Calibri" charset="0"/>
              </a:rPr>
              <a:t/>
            </a:r>
            <a:br>
              <a:rPr lang="en-US" b="1" dirty="0">
                <a:solidFill>
                  <a:srgbClr val="558ED5"/>
                </a:solidFill>
                <a:latin typeface="Calibri" charset="0"/>
                <a:ea typeface="ヒラギノ角ゴ Pro W3" charset="0"/>
                <a:cs typeface="Calibri" charset="0"/>
              </a:rPr>
            </a:br>
            <a:endParaRPr lang="en-US" b="1" dirty="0">
              <a:solidFill>
                <a:srgbClr val="558ED5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133600"/>
            <a:ext cx="6696075" cy="3429000"/>
          </a:xfrm>
        </p:spPr>
        <p:txBody>
          <a:bodyPr/>
          <a:lstStyle/>
          <a:p>
            <a:pPr eaLnBrk="1" hangingPunct="1">
              <a:defRPr/>
            </a:pPr>
            <a:r>
              <a:rPr lang="en-GB" sz="4000" b="1" dirty="0" smtClean="0">
                <a:solidFill>
                  <a:srgbClr val="376092"/>
                </a:solidFill>
                <a:ea typeface="ヒラギノ角ゴ Pro W3" charset="0"/>
                <a:cs typeface="ヒラギノ角ゴ Pro W3" charset="0"/>
              </a:rPr>
              <a:t>Co Design Event 5</a:t>
            </a:r>
          </a:p>
          <a:p>
            <a:pPr eaLnBrk="1" hangingPunct="1">
              <a:defRPr/>
            </a:pPr>
            <a:r>
              <a:rPr lang="en-GB" sz="40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Add name programme and CCG</a:t>
            </a:r>
          </a:p>
          <a:p>
            <a:pPr eaLnBrk="1" hangingPunct="1">
              <a:defRPr/>
            </a:pPr>
            <a:r>
              <a:rPr lang="en-GB" sz="40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DATE</a:t>
            </a:r>
            <a:endParaRPr lang="en-US" sz="2400" b="1" dirty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6453336"/>
            <a:ext cx="57606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So, do we feel aligned now?</a:t>
            </a:r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3" y="1268760"/>
            <a:ext cx="8280920" cy="4293840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		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lang="en-GB" b="1" i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Will we have the right beliefs and values driving our work?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b="1" i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 What new behaviours will we see?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b="1" i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 How will the environment be different?</a:t>
            </a:r>
          </a:p>
          <a:p>
            <a:pPr eaLnBrk="1" hangingPunct="1">
              <a:defRPr/>
            </a:pPr>
            <a:r>
              <a:rPr lang="en-GB" b="1" i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 </a:t>
            </a:r>
          </a:p>
          <a:p>
            <a:pPr eaLnBrk="1" hangingPunct="1">
              <a:defRPr/>
            </a:pPr>
            <a:r>
              <a:rPr lang="en-GB" sz="40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Will this enable us to do our best work?</a:t>
            </a: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6237312"/>
            <a:ext cx="475252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endParaRPr lang="en-US" sz="48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" y="1268760"/>
            <a:ext cx="8820472" cy="4293840"/>
          </a:xfrm>
        </p:spPr>
        <p:txBody>
          <a:bodyPr/>
          <a:lstStyle/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r>
              <a:rPr lang="en-GB" sz="6000" b="1" dirty="0" smtClean="0">
                <a:solidFill>
                  <a:srgbClr val="002060"/>
                </a:solidFill>
              </a:rPr>
              <a:t>COFFEE</a:t>
            </a:r>
          </a:p>
          <a:p>
            <a:pPr eaLnBrk="1" hangingPunct="1">
              <a:defRPr/>
            </a:pPr>
            <a:r>
              <a:rPr lang="en-GB" sz="6000" b="1" dirty="0" smtClean="0">
                <a:solidFill>
                  <a:srgbClr val="002060"/>
                </a:solidFill>
              </a:rPr>
              <a:t>BREAK</a:t>
            </a:r>
            <a:endParaRPr lang="en-GB" sz="6000" b="1" dirty="0" smtClean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6165304"/>
            <a:ext cx="48965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4088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pPr eaLnBrk="1" hangingPunct="1"/>
            <a:endParaRPr lang="en-US" sz="48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GB" sz="4400" b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sz="4400" b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sz="4400" b="1" dirty="0" smtClean="0">
              <a:solidFill>
                <a:srgbClr val="002060"/>
              </a:solidFill>
            </a:endParaRPr>
          </a:p>
          <a:p>
            <a:pPr algn="ctr" eaLnBrk="1" hangingPunct="1">
              <a:buNone/>
              <a:defRPr/>
            </a:pPr>
            <a:r>
              <a:rPr lang="en-GB" sz="4000" b="1" dirty="0" smtClean="0">
                <a:solidFill>
                  <a:srgbClr val="002060"/>
                </a:solidFill>
              </a:rPr>
              <a:t>WE WANT TO MEASURE WHAT MATTERS</a:t>
            </a:r>
          </a:p>
          <a:p>
            <a:pPr eaLnBrk="1" hangingPunct="1">
              <a:defRPr/>
            </a:pPr>
            <a:endParaRPr lang="en-GB" sz="4000" b="1" i="1" dirty="0" smtClean="0">
              <a:solidFill>
                <a:srgbClr val="00206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16288" cy="4525963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en-GB" sz="4000" b="1" dirty="0" smtClean="0">
                <a:solidFill>
                  <a:srgbClr val="002060"/>
                </a:solidFill>
              </a:rPr>
              <a:t>“</a:t>
            </a:r>
            <a:r>
              <a:rPr lang="en-GB" sz="4000" b="1" i="1" dirty="0" smtClean="0">
                <a:solidFill>
                  <a:srgbClr val="002060"/>
                </a:solidFill>
              </a:rPr>
              <a:t>Not everything that matters can be measured. </a:t>
            </a:r>
            <a:r>
              <a:rPr lang="en-GB" sz="4000" b="1" dirty="0" smtClean="0">
                <a:solidFill>
                  <a:srgbClr val="002060"/>
                </a:solidFill>
              </a:rPr>
              <a:t>Not everything that is measured matters” </a:t>
            </a:r>
          </a:p>
          <a:p>
            <a:pPr eaLnBrk="1" hangingPunct="1">
              <a:defRPr/>
            </a:pPr>
            <a:endParaRPr lang="en-GB" sz="3200" b="1" dirty="0" smtClean="0">
              <a:solidFill>
                <a:srgbClr val="002060"/>
              </a:solidFill>
            </a:endParaRPr>
          </a:p>
          <a:p>
            <a:pPr algn="r" eaLnBrk="1" hangingPunct="1">
              <a:buNone/>
              <a:defRPr/>
            </a:pPr>
            <a:r>
              <a:rPr lang="en-GB" b="1" dirty="0" smtClean="0">
                <a:solidFill>
                  <a:srgbClr val="002060"/>
                </a:solidFill>
              </a:rPr>
              <a:t> 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6165304"/>
            <a:ext cx="48965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5" name="Picture 4" descr="measuresucces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836712"/>
            <a:ext cx="4840540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What you told us matters</a:t>
            </a:r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268760"/>
            <a:ext cx="7488559" cy="4293840"/>
          </a:xfrm>
        </p:spPr>
        <p:txBody>
          <a:bodyPr/>
          <a:lstStyle/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r>
              <a:rPr lang="en-GB" b="1" dirty="0" smtClean="0">
                <a:solidFill>
                  <a:srgbClr val="FF0000"/>
                </a:solidFill>
              </a:rPr>
              <a:t>Add:</a:t>
            </a:r>
          </a:p>
          <a:p>
            <a:pPr eaLnBrk="1" hangingPunct="1">
              <a:defRPr/>
            </a:pPr>
            <a:r>
              <a:rPr lang="en-GB" b="1" dirty="0" smtClean="0">
                <a:solidFill>
                  <a:srgbClr val="FF0000"/>
                </a:solidFill>
              </a:rPr>
              <a:t> overview emerging outcome measures from analysis outputs in the framework</a:t>
            </a:r>
          </a:p>
          <a:p>
            <a:pPr eaLnBrk="1" hangingPunct="1">
              <a:defRPr/>
            </a:pPr>
            <a:r>
              <a:rPr lang="en-GB" b="1" dirty="0" smtClean="0">
                <a:solidFill>
                  <a:srgbClr val="FF0000"/>
                </a:solidFill>
              </a:rPr>
              <a:t>(drawn from completed outcomes framework)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6165304"/>
            <a:ext cx="48965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Measuring what matters</a:t>
            </a:r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268760"/>
            <a:ext cx="7488559" cy="4293840"/>
          </a:xfrm>
        </p:spPr>
        <p:txBody>
          <a:bodyPr/>
          <a:lstStyle/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algn="l" eaLnBrk="1" hangingPunct="1">
              <a:defRPr/>
            </a:pPr>
            <a:r>
              <a:rPr lang="en-GB" b="1" dirty="0" smtClean="0">
                <a:solidFill>
                  <a:srgbClr val="002060"/>
                </a:solidFill>
              </a:rPr>
              <a:t>In three groups:</a:t>
            </a:r>
          </a:p>
          <a:p>
            <a:pPr marL="514350" indent="-514350" algn="l" eaLnBrk="1" hangingPunct="1">
              <a:buFont typeface="+mj-lt"/>
              <a:buAutoNum type="arabicPeriod"/>
              <a:defRPr/>
            </a:pPr>
            <a:r>
              <a:rPr lang="en-GB" i="1" dirty="0" smtClean="0">
                <a:solidFill>
                  <a:srgbClr val="002060"/>
                </a:solidFill>
              </a:rPr>
              <a:t> </a:t>
            </a:r>
            <a:r>
              <a:rPr lang="en-GB" b="1" dirty="0" smtClean="0">
                <a:solidFill>
                  <a:srgbClr val="002060"/>
                </a:solidFill>
              </a:rPr>
              <a:t>Define purpose</a:t>
            </a:r>
          </a:p>
          <a:p>
            <a:pPr marL="514350" indent="-514350" algn="l" eaLnBrk="1" hangingPunct="1">
              <a:buFont typeface="+mj-lt"/>
              <a:buAutoNum type="arabicPeriod"/>
              <a:defRPr/>
            </a:pPr>
            <a:r>
              <a:rPr lang="en-GB" b="1" dirty="0" smtClean="0">
                <a:solidFill>
                  <a:srgbClr val="002060"/>
                </a:solidFill>
              </a:rPr>
              <a:t>Prioritise outcomes</a:t>
            </a:r>
          </a:p>
          <a:p>
            <a:pPr marL="514350" indent="-514350" algn="l" eaLnBrk="1" hangingPunct="1">
              <a:buFont typeface="+mj-lt"/>
              <a:buAutoNum type="arabicPeriod"/>
              <a:defRPr/>
            </a:pPr>
            <a:r>
              <a:rPr lang="en-GB" b="1" dirty="0" smtClean="0">
                <a:solidFill>
                  <a:srgbClr val="002060"/>
                </a:solidFill>
              </a:rPr>
              <a:t>Agree principles we work with </a:t>
            </a:r>
          </a:p>
          <a:p>
            <a:pPr algn="l" eaLnBrk="1" hangingPunct="1">
              <a:defRPr/>
            </a:pPr>
            <a:endParaRPr lang="en-GB" dirty="0" smtClean="0">
              <a:solidFill>
                <a:srgbClr val="002060"/>
              </a:solidFill>
            </a:endParaRPr>
          </a:p>
          <a:p>
            <a:pPr algn="l" eaLnBrk="1" hangingPunct="1">
              <a:defRPr/>
            </a:pPr>
            <a:r>
              <a:rPr lang="en-GB" b="1" dirty="0" smtClean="0">
                <a:solidFill>
                  <a:srgbClr val="002060"/>
                </a:solidFill>
              </a:rPr>
              <a:t>Capture on flipcharts for feedback</a:t>
            </a:r>
          </a:p>
          <a:p>
            <a:pPr algn="l" eaLnBrk="1" hangingPunct="1">
              <a:defRPr/>
            </a:pPr>
            <a:r>
              <a:rPr lang="en-GB" b="1" dirty="0" smtClean="0">
                <a:solidFill>
                  <a:srgbClr val="002060"/>
                </a:solidFill>
              </a:rPr>
              <a:t>Hand in flipcharts at end for write </a:t>
            </a:r>
            <a:r>
              <a:rPr lang="en-GB" b="1" dirty="0" smtClean="0">
                <a:solidFill>
                  <a:srgbClr val="002060"/>
                </a:solidFill>
              </a:rPr>
              <a:t>up</a:t>
            </a:r>
            <a:endParaRPr lang="en-GB" b="1" dirty="0" smtClean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6165304"/>
            <a:ext cx="48965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r>
              <a:rPr lang="en-US" sz="48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Measuring what matters</a:t>
            </a:r>
            <a:endParaRPr lang="en-US" sz="48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268760"/>
            <a:ext cx="7488559" cy="4293840"/>
          </a:xfrm>
        </p:spPr>
        <p:txBody>
          <a:bodyPr/>
          <a:lstStyle/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r>
              <a:rPr lang="en-GB" sz="6000" b="1" dirty="0" smtClean="0">
                <a:solidFill>
                  <a:srgbClr val="002060"/>
                </a:solidFill>
              </a:rPr>
              <a:t>FEEDBACK SESSION</a:t>
            </a:r>
            <a:endParaRPr lang="en-GB" sz="6000" b="1" dirty="0" smtClean="0">
              <a:solidFill>
                <a:srgbClr val="00206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6165304"/>
            <a:ext cx="48965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0649"/>
            <a:ext cx="9756576" cy="1440159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Pledges: what can you contribute?</a:t>
            </a:r>
            <a:endParaRPr lang="en-US" sz="40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268760"/>
            <a:ext cx="7488559" cy="4293840"/>
          </a:xfrm>
        </p:spPr>
        <p:txBody>
          <a:bodyPr/>
          <a:lstStyle/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6165304"/>
            <a:ext cx="48965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5" name="Picture 4" descr="MP9004372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340768"/>
            <a:ext cx="3998571" cy="45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Next steps</a:t>
            </a:r>
            <a:endParaRPr lang="en-US" sz="6600" b="1" dirty="0">
              <a:solidFill>
                <a:srgbClr val="FF0000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268760"/>
            <a:ext cx="7488559" cy="4293840"/>
          </a:xfrm>
        </p:spPr>
        <p:txBody>
          <a:bodyPr/>
          <a:lstStyle/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r>
              <a:rPr lang="en-GB" dirty="0" smtClean="0">
                <a:solidFill>
                  <a:srgbClr val="FF0000"/>
                </a:solidFill>
              </a:rPr>
              <a:t>Add name clinical lead and lead ELC P</a:t>
            </a: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6165304"/>
            <a:ext cx="48965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6613"/>
            <a:ext cx="7772400" cy="1512887"/>
          </a:xfrm>
        </p:spPr>
        <p:txBody>
          <a:bodyPr/>
          <a:lstStyle/>
          <a:p>
            <a:pPr eaLnBrk="1" hangingPunct="1"/>
            <a:r>
              <a:rPr lang="en-US" sz="8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INTRODUCTIONS</a:t>
            </a:r>
            <a:endParaRPr lang="en-US" b="1" dirty="0">
              <a:solidFill>
                <a:srgbClr val="558ED5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133600"/>
            <a:ext cx="6696075" cy="3429000"/>
          </a:xfrm>
        </p:spPr>
        <p:txBody>
          <a:bodyPr/>
          <a:lstStyle/>
          <a:p>
            <a:pPr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eaLnBrk="1" hangingPunct="1">
              <a:defRPr/>
            </a:pPr>
            <a:r>
              <a:rPr lang="en-GB" sz="40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Add ELC™ Practitioners, Implementation and Clinical Lead from CCG</a:t>
            </a:r>
          </a:p>
          <a:p>
            <a:pPr eaLnBrk="1" hangingPunct="1">
              <a:defRPr/>
            </a:pPr>
            <a:r>
              <a:rPr lang="en-GB" sz="40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Share with delegates who is in the room (the mix of people)</a:t>
            </a:r>
            <a:endParaRPr lang="en-US" sz="2400" b="1" dirty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949280"/>
            <a:ext cx="4752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6613"/>
            <a:ext cx="7772400" cy="1512887"/>
          </a:xfrm>
        </p:spPr>
        <p:txBody>
          <a:bodyPr/>
          <a:lstStyle/>
          <a:p>
            <a:pPr eaLnBrk="1" hangingPunct="1"/>
            <a:r>
              <a:rPr lang="en-US" sz="8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Our focus</a:t>
            </a:r>
            <a:endParaRPr lang="en-US" b="1" dirty="0">
              <a:solidFill>
                <a:srgbClr val="558ED5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133600"/>
            <a:ext cx="6696075" cy="3429000"/>
          </a:xfrm>
        </p:spPr>
        <p:txBody>
          <a:bodyPr/>
          <a:lstStyle/>
          <a:p>
            <a:pPr eaLnBrk="1" hangingPunct="1">
              <a:defRPr/>
            </a:pPr>
            <a:endParaRPr lang="en-GB" sz="40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eaLnBrk="1" hangingPunct="1">
              <a:defRPr/>
            </a:pPr>
            <a:r>
              <a:rPr lang="en-GB" sz="40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Add commissioning question</a:t>
            </a:r>
          </a:p>
          <a:p>
            <a:pPr eaLnBrk="1" hangingPunct="1">
              <a:defRPr/>
            </a:pPr>
            <a:r>
              <a:rPr lang="en-GB" sz="4000" b="1" i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“How do we …?”</a:t>
            </a:r>
            <a:endParaRPr lang="en-US" sz="2400" b="1" i="1" dirty="0">
              <a:solidFill>
                <a:srgbClr val="00206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6381328"/>
            <a:ext cx="45365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665"/>
            <a:ext cx="7772400" cy="1584175"/>
          </a:xfrm>
        </p:spPr>
        <p:txBody>
          <a:bodyPr/>
          <a:lstStyle/>
          <a:p>
            <a:pPr eaLnBrk="1" hangingPunct="1"/>
            <a:r>
              <a:rPr lang="en-US" sz="8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Today’s Agenda</a:t>
            </a:r>
            <a:endParaRPr lang="en-US" b="1" dirty="0">
              <a:solidFill>
                <a:srgbClr val="558ED5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3" y="1484784"/>
            <a:ext cx="8280920" cy="4077816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sz="40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 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Introduction and scene setting </a:t>
            </a: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(10 minutes)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lang="en-GB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Our work to date </a:t>
            </a: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(30 minutes including film)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lang="en-GB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Values alignment: our shared  purpose </a:t>
            </a: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(1 hour with coffee)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lang="en-GB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Outcomes framework: </a:t>
            </a: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1 hour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lang="en-GB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Feedback and next steps </a:t>
            </a: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(30 </a:t>
            </a:r>
            <a:r>
              <a:rPr lang="en-GB" b="1" dirty="0" err="1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mins</a:t>
            </a:r>
            <a:r>
              <a:rPr lang="en-GB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)</a:t>
            </a:r>
            <a:endParaRPr lang="en-US" b="1" dirty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6453336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6"/>
          <p:cNvSpPr txBox="1">
            <a:spLocks noChangeArrowheads="1"/>
          </p:cNvSpPr>
          <p:nvPr/>
        </p:nvSpPr>
        <p:spPr bwMode="auto">
          <a:xfrm>
            <a:off x="557213" y="211138"/>
            <a:ext cx="8007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 smtClean="0">
                <a:solidFill>
                  <a:srgbClr val="558ED5"/>
                </a:solidFill>
              </a:rPr>
              <a:t>WHERE ARE WE IN THE JOURNEY?</a:t>
            </a:r>
            <a:endParaRPr lang="en-US" sz="3200" b="1" dirty="0">
              <a:solidFill>
                <a:srgbClr val="558ED5"/>
              </a:solidFill>
            </a:endParaRPr>
          </a:p>
        </p:txBody>
      </p:sp>
      <p:pic>
        <p:nvPicPr>
          <p:cNvPr id="10" name="Picture 9" descr="arrow-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8513" y="1322388"/>
            <a:ext cx="222091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arrow-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8513" y="2122488"/>
            <a:ext cx="1366837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arrow-3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9350" y="3560763"/>
            <a:ext cx="74295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arrow-4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538" y="5967413"/>
            <a:ext cx="11779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arrow-5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250" y="4700588"/>
            <a:ext cx="1400175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arrow-6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36738" y="3068638"/>
            <a:ext cx="1490662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640388" y="4548188"/>
            <a:ext cx="2701925" cy="1973262"/>
            <a:chOff x="5640793" y="4548101"/>
            <a:chExt cx="2701747" cy="1973496"/>
          </a:xfrm>
        </p:grpSpPr>
        <p:pic>
          <p:nvPicPr>
            <p:cNvPr id="21535" name="Picture 1" descr="service-specification.pn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640793" y="4701240"/>
              <a:ext cx="2617736" cy="1758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36" name="TextBox 2"/>
            <p:cNvSpPr txBox="1">
              <a:spLocks noChangeArrowheads="1"/>
            </p:cNvSpPr>
            <p:nvPr/>
          </p:nvSpPr>
          <p:spPr bwMode="auto">
            <a:xfrm>
              <a:off x="5789897" y="4548101"/>
              <a:ext cx="218830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>
                  <a:solidFill>
                    <a:srgbClr val="67A9D5"/>
                  </a:solidFill>
                </a:rPr>
                <a:t>Service Specification</a:t>
              </a:r>
            </a:p>
          </p:txBody>
        </p:sp>
        <p:sp>
          <p:nvSpPr>
            <p:cNvPr id="21537" name="TextBox 18"/>
            <p:cNvSpPr txBox="1">
              <a:spLocks noChangeArrowheads="1"/>
            </p:cNvSpPr>
            <p:nvPr/>
          </p:nvSpPr>
          <p:spPr bwMode="auto">
            <a:xfrm>
              <a:off x="5789897" y="6259987"/>
              <a:ext cx="1248087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 b="1">
                  <a:solidFill>
                    <a:srgbClr val="67A9D5"/>
                  </a:solidFill>
                </a:rPr>
                <a:t>Pledge and Design</a:t>
              </a:r>
            </a:p>
          </p:txBody>
        </p:sp>
        <p:sp>
          <p:nvSpPr>
            <p:cNvPr id="21538" name="TextBox 19"/>
            <p:cNvSpPr txBox="1">
              <a:spLocks noChangeArrowheads="1"/>
            </p:cNvSpPr>
            <p:nvPr/>
          </p:nvSpPr>
          <p:spPr bwMode="auto">
            <a:xfrm>
              <a:off x="7316084" y="6253361"/>
              <a:ext cx="102645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 b="1">
                  <a:solidFill>
                    <a:srgbClr val="67A9D5"/>
                  </a:solidFill>
                </a:rPr>
                <a:t>Path Planning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282825" y="4200525"/>
            <a:ext cx="2397125" cy="2482850"/>
            <a:chOff x="2282453" y="3940848"/>
            <a:chExt cx="2398122" cy="2483952"/>
          </a:xfrm>
        </p:grpSpPr>
        <p:pic>
          <p:nvPicPr>
            <p:cNvPr id="21531" name="Picture 4" descr="Improvement-Image-(no-text).jpg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282453" y="4092443"/>
              <a:ext cx="2022275" cy="2332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32" name="TextBox 5"/>
            <p:cNvSpPr txBox="1">
              <a:spLocks noChangeArrowheads="1"/>
            </p:cNvSpPr>
            <p:nvPr/>
          </p:nvSpPr>
          <p:spPr bwMode="auto">
            <a:xfrm>
              <a:off x="2498510" y="3940848"/>
              <a:ext cx="134164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Improvement Contract</a:t>
              </a:r>
            </a:p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Co-design</a:t>
              </a:r>
            </a:p>
          </p:txBody>
        </p:sp>
        <p:sp>
          <p:nvSpPr>
            <p:cNvPr id="21533" name="TextBox 22"/>
            <p:cNvSpPr txBox="1">
              <a:spLocks noChangeArrowheads="1"/>
            </p:cNvSpPr>
            <p:nvPr/>
          </p:nvSpPr>
          <p:spPr bwMode="auto">
            <a:xfrm>
              <a:off x="2355251" y="5233743"/>
              <a:ext cx="134164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A Fair Reward</a:t>
              </a:r>
            </a:p>
          </p:txBody>
        </p:sp>
        <p:sp>
          <p:nvSpPr>
            <p:cNvPr id="21534" name="TextBox 23"/>
            <p:cNvSpPr txBox="1">
              <a:spLocks noChangeArrowheads="1"/>
            </p:cNvSpPr>
            <p:nvPr/>
          </p:nvSpPr>
          <p:spPr bwMode="auto">
            <a:xfrm>
              <a:off x="3338934" y="5168615"/>
              <a:ext cx="134164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 b="1">
                  <a:solidFill>
                    <a:srgbClr val="67A9D5"/>
                  </a:solidFill>
                </a:rPr>
                <a:t>What Great</a:t>
              </a:r>
            </a:p>
            <a:p>
              <a:pPr algn="ctr"/>
              <a:r>
                <a:rPr lang="en-US" sz="1000" b="1">
                  <a:solidFill>
                    <a:srgbClr val="67A9D5"/>
                  </a:solidFill>
                </a:rPr>
                <a:t>Work looks Like</a:t>
              </a: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22225" y="2914650"/>
            <a:ext cx="1911350" cy="1863725"/>
            <a:chOff x="22339" y="2914806"/>
            <a:chExt cx="1911492" cy="1864127"/>
          </a:xfrm>
        </p:grpSpPr>
        <p:sp>
          <p:nvSpPr>
            <p:cNvPr id="21528" name="TextBox 25"/>
            <p:cNvSpPr txBox="1">
              <a:spLocks noChangeArrowheads="1"/>
            </p:cNvSpPr>
            <p:nvPr/>
          </p:nvSpPr>
          <p:spPr bwMode="auto">
            <a:xfrm>
              <a:off x="340691" y="2914806"/>
              <a:ext cx="134164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Implementation</a:t>
              </a:r>
            </a:p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And Review</a:t>
              </a:r>
            </a:p>
          </p:txBody>
        </p:sp>
        <p:sp>
          <p:nvSpPr>
            <p:cNvPr id="21529" name="TextBox 26"/>
            <p:cNvSpPr txBox="1">
              <a:spLocks noChangeArrowheads="1"/>
            </p:cNvSpPr>
            <p:nvPr/>
          </p:nvSpPr>
          <p:spPr bwMode="auto">
            <a:xfrm>
              <a:off x="22339" y="4317268"/>
              <a:ext cx="134164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Jack &amp; Gill</a:t>
              </a:r>
            </a:p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Tell the Story</a:t>
              </a:r>
            </a:p>
          </p:txBody>
        </p:sp>
        <p:pic>
          <p:nvPicPr>
            <p:cNvPr id="21530" name="Picture 10" descr="Implementation-No-text.png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88589" y="3265780"/>
              <a:ext cx="1645242" cy="1398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3276600" y="2122488"/>
            <a:ext cx="3168650" cy="2116137"/>
            <a:chOff x="3276584" y="2122535"/>
            <a:chExt cx="3167941" cy="2116720"/>
          </a:xfrm>
        </p:grpSpPr>
        <p:pic>
          <p:nvPicPr>
            <p:cNvPr id="21523" name="Picture 31" descr="needs-assessment-no-text.png"/>
            <p:cNvPicPr>
              <a:picLocks noChangeAspect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276584" y="2336817"/>
              <a:ext cx="3043901" cy="1902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4" name="TextBox 36"/>
            <p:cNvSpPr txBox="1">
              <a:spLocks noChangeArrowheads="1"/>
            </p:cNvSpPr>
            <p:nvPr/>
          </p:nvSpPr>
          <p:spPr bwMode="auto">
            <a:xfrm>
              <a:off x="5532730" y="3098555"/>
              <a:ext cx="9117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Co-design</a:t>
              </a:r>
            </a:p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experience</a:t>
              </a:r>
            </a:p>
          </p:txBody>
        </p:sp>
        <p:sp>
          <p:nvSpPr>
            <p:cNvPr id="21525" name="TextBox 35"/>
            <p:cNvSpPr txBox="1">
              <a:spLocks noChangeArrowheads="1"/>
            </p:cNvSpPr>
            <p:nvPr/>
          </p:nvSpPr>
          <p:spPr bwMode="auto">
            <a:xfrm>
              <a:off x="3768780" y="3192241"/>
              <a:ext cx="91179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Public</a:t>
              </a:r>
            </a:p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Health </a:t>
              </a:r>
            </a:p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Data</a:t>
              </a:r>
            </a:p>
          </p:txBody>
        </p:sp>
        <p:sp>
          <p:nvSpPr>
            <p:cNvPr id="21526" name="TextBox 33"/>
            <p:cNvSpPr txBox="1">
              <a:spLocks noChangeArrowheads="1"/>
            </p:cNvSpPr>
            <p:nvPr/>
          </p:nvSpPr>
          <p:spPr bwMode="auto">
            <a:xfrm>
              <a:off x="3511481" y="2122535"/>
              <a:ext cx="2073351" cy="307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>
                  <a:solidFill>
                    <a:srgbClr val="67A9D5"/>
                  </a:solidFill>
                </a:rPr>
                <a:t>Needs Assessment</a:t>
              </a:r>
            </a:p>
          </p:txBody>
        </p:sp>
        <p:sp>
          <p:nvSpPr>
            <p:cNvPr id="21527" name="TextBox 34"/>
            <p:cNvSpPr txBox="1">
              <a:spLocks noChangeArrowheads="1"/>
            </p:cNvSpPr>
            <p:nvPr/>
          </p:nvSpPr>
          <p:spPr bwMode="auto">
            <a:xfrm>
              <a:off x="3276584" y="2450949"/>
              <a:ext cx="91179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Service Use</a:t>
              </a:r>
            </a:p>
            <a:p>
              <a:pPr algn="ctr"/>
              <a:r>
                <a:rPr lang="en-US" sz="1200" b="1">
                  <a:solidFill>
                    <a:srgbClr val="67A9D5"/>
                  </a:solidFill>
                </a:rPr>
                <a:t>Data</a:t>
              </a:r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1060450" y="795338"/>
            <a:ext cx="2451100" cy="1246187"/>
            <a:chOff x="610832" y="732732"/>
            <a:chExt cx="2452015" cy="1246329"/>
          </a:xfrm>
        </p:grpSpPr>
        <p:grpSp>
          <p:nvGrpSpPr>
            <p:cNvPr id="7" name="Group 30"/>
            <p:cNvGrpSpPr>
              <a:grpSpLocks/>
            </p:cNvGrpSpPr>
            <p:nvPr/>
          </p:nvGrpSpPr>
          <p:grpSpPr bwMode="auto">
            <a:xfrm>
              <a:off x="610832" y="732732"/>
              <a:ext cx="2452015" cy="1244348"/>
              <a:chOff x="610832" y="732732"/>
              <a:chExt cx="2452015" cy="1244348"/>
            </a:xfrm>
          </p:grpSpPr>
          <p:sp>
            <p:nvSpPr>
              <p:cNvPr id="21521" name="TextBox 29"/>
              <p:cNvSpPr txBox="1">
                <a:spLocks noChangeArrowheads="1"/>
              </p:cNvSpPr>
              <p:nvPr/>
            </p:nvSpPr>
            <p:spPr bwMode="auto">
              <a:xfrm>
                <a:off x="610832" y="732732"/>
                <a:ext cx="2452015" cy="4617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sz="1200" b="1">
                    <a:solidFill>
                      <a:srgbClr val="67A9D5"/>
                    </a:solidFill>
                  </a:rPr>
                  <a:t>Re-analysis of experience research</a:t>
                </a:r>
              </a:p>
            </p:txBody>
          </p:sp>
          <p:pic>
            <p:nvPicPr>
              <p:cNvPr id="21522" name="Picture 27" descr="Oxford.png"/>
              <p:cNvPicPr>
                <a:picLocks noChangeAspect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874581" y="1194397"/>
                <a:ext cx="807751" cy="7826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1520" name="Picture 40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770434" y="1194397"/>
              <a:ext cx="941103" cy="784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17" name="Picture 3" descr="C:\Users\Georgina\Desktop\ELC logo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16638" y="1260475"/>
            <a:ext cx="855662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7-Point Star 39"/>
          <p:cNvSpPr>
            <a:spLocks noChangeArrowheads="1"/>
          </p:cNvSpPr>
          <p:nvPr/>
        </p:nvSpPr>
        <p:spPr bwMode="auto">
          <a:xfrm>
            <a:off x="1403648" y="4725144"/>
            <a:ext cx="1296144" cy="1195090"/>
          </a:xfrm>
          <a:custGeom>
            <a:avLst/>
            <a:gdLst>
              <a:gd name="T0" fmla="*/ 823846 w 914400"/>
              <a:gd name="T1" fmla="*/ 181109 h 914400"/>
              <a:gd name="T2" fmla="*/ 914402 w 914400"/>
              <a:gd name="T3" fmla="*/ 588057 h 914400"/>
              <a:gd name="T4" fmla="*/ 660672 w 914400"/>
              <a:gd name="T5" fmla="*/ 914405 h 914400"/>
              <a:gd name="T6" fmla="*/ 253728 w 914400"/>
              <a:gd name="T7" fmla="*/ 914405 h 914400"/>
              <a:gd name="T8" fmla="*/ -2 w 914400"/>
              <a:gd name="T9" fmla="*/ 588057 h 914400"/>
              <a:gd name="T10" fmla="*/ 90554 w 914400"/>
              <a:gd name="T11" fmla="*/ 181109 h 914400"/>
              <a:gd name="T12" fmla="*/ 457200 w 914400"/>
              <a:gd name="T13" fmla="*/ 0 h 914400"/>
              <a:gd name="T14" fmla="*/ 0 60000 65536"/>
              <a:gd name="T15" fmla="*/ 0 60000 65536"/>
              <a:gd name="T16" fmla="*/ 5898240 60000 65536"/>
              <a:gd name="T17" fmla="*/ 5898240 60000 65536"/>
              <a:gd name="T18" fmla="*/ 11796480 60000 65536"/>
              <a:gd name="T19" fmla="*/ 11796480 60000 65536"/>
              <a:gd name="T20" fmla="*/ 17694720 60000 65536"/>
              <a:gd name="T21" fmla="*/ 203473 w 914400"/>
              <a:gd name="T22" fmla="*/ 181109 h 914400"/>
              <a:gd name="T23" fmla="*/ 710927 w 914400"/>
              <a:gd name="T24" fmla="*/ 688565 h 9144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4400" h="914400">
                <a:moveTo>
                  <a:pt x="-2" y="588057"/>
                </a:moveTo>
                <a:lnTo>
                  <a:pt x="140807" y="406949"/>
                </a:lnTo>
                <a:lnTo>
                  <a:pt x="90554" y="181109"/>
                </a:lnTo>
                <a:lnTo>
                  <a:pt x="316393" y="181109"/>
                </a:lnTo>
                <a:lnTo>
                  <a:pt x="457200" y="0"/>
                </a:lnTo>
                <a:lnTo>
                  <a:pt x="598007" y="181109"/>
                </a:lnTo>
                <a:lnTo>
                  <a:pt x="823846" y="181109"/>
                </a:lnTo>
                <a:lnTo>
                  <a:pt x="773593" y="406949"/>
                </a:lnTo>
                <a:lnTo>
                  <a:pt x="914402" y="588057"/>
                </a:lnTo>
                <a:lnTo>
                  <a:pt x="710927" y="688565"/>
                </a:lnTo>
                <a:lnTo>
                  <a:pt x="660672" y="914405"/>
                </a:lnTo>
                <a:lnTo>
                  <a:pt x="457200" y="813896"/>
                </a:lnTo>
                <a:lnTo>
                  <a:pt x="253728" y="914405"/>
                </a:lnTo>
                <a:lnTo>
                  <a:pt x="203473" y="688565"/>
                </a:lnTo>
                <a:close/>
              </a:path>
            </a:pathLst>
          </a:custGeom>
          <a:gradFill rotWithShape="1">
            <a:gsLst>
              <a:gs pos="0">
                <a:srgbClr val="3F80CD"/>
              </a:gs>
              <a:gs pos="100000">
                <a:srgbClr val="9BC1FF"/>
              </a:gs>
            </a:gsLst>
            <a:lin ang="162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GB" sz="1200" b="1" dirty="0">
                <a:solidFill>
                  <a:srgbClr val="FF0000"/>
                </a:solidFill>
                <a:latin typeface="+mn-lt"/>
                <a:ea typeface="+mn-ea"/>
              </a:rPr>
              <a:t>We are here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64288" y="1556792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Insert your log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7544" y="6309320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pPr eaLnBrk="1" hangingPunct="1"/>
            <a:r>
              <a:rPr lang="en-US" sz="8000" b="1" dirty="0" smtClean="0">
                <a:solidFill>
                  <a:srgbClr val="376092"/>
                </a:solidFill>
                <a:latin typeface="Calibri" charset="0"/>
                <a:ea typeface="ヒラギノ角ゴ Pro W3" charset="0"/>
                <a:cs typeface="Calibri" charset="0"/>
              </a:rPr>
              <a:t>Work to date</a:t>
            </a:r>
            <a:endParaRPr lang="en-US" b="1" dirty="0">
              <a:solidFill>
                <a:srgbClr val="558ED5"/>
              </a:solidFill>
              <a:latin typeface="Calibri" charset="0"/>
              <a:ea typeface="ヒラギノ角ゴ Pro W3" charset="0"/>
              <a:cs typeface="Calibri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628800"/>
            <a:ext cx="7488559" cy="3933800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sz="40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 30 minute summary of story:</a:t>
            </a:r>
            <a:endParaRPr lang="en-GB" sz="1800" b="1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sz="1800" b="1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 Show local trigger film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sz="18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Health needs assessment highlights </a:t>
            </a:r>
            <a:r>
              <a:rPr lang="en-GB" sz="1800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(number, demographics, epidemiology of people who use services; role of carers; service use data 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sz="18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 Emotional maps: </a:t>
            </a:r>
            <a:r>
              <a:rPr lang="en-GB" sz="1800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point out </a:t>
            </a:r>
            <a:r>
              <a:rPr lang="en-GB" sz="18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highlights and low lights</a:t>
            </a:r>
            <a:r>
              <a:rPr lang="en-GB" sz="1800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; synergies staff and peoples’ views and differences (emotional maps on display on wall)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sz="1800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lang="en-GB" sz="18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Esther and word cloud </a:t>
            </a:r>
            <a:r>
              <a:rPr lang="en-GB" sz="1800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(on seats)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sz="1800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lang="en-GB" sz="18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Summary highlights PATH: </a:t>
            </a:r>
            <a:r>
              <a:rPr lang="en-GB" sz="1800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narrative and images (PATH on display on wall)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en-GB" sz="1800" b="1" dirty="0" smtClean="0">
                <a:solidFill>
                  <a:srgbClr val="002060"/>
                </a:solidFill>
                <a:ea typeface="ヒラギノ角ゴ Pro W3" charset="0"/>
                <a:cs typeface="ヒラギノ角ゴ Pro W3" charset="0"/>
              </a:rPr>
              <a:t> Overview improvement challenges and proposed solutions</a:t>
            </a:r>
          </a:p>
          <a:p>
            <a:pPr algn="l" eaLnBrk="1" hangingPunct="1">
              <a:defRPr/>
            </a:pPr>
            <a:endParaRPr lang="en-GB" sz="1800" dirty="0" smtClean="0">
              <a:solidFill>
                <a:srgbClr val="FF0000"/>
              </a:solidFill>
              <a:ea typeface="ヒラギノ角ゴ Pro W3" charset="0"/>
              <a:cs typeface="ヒラギノ角ゴ Pro W3" charset="0"/>
            </a:endParaRPr>
          </a:p>
          <a:p>
            <a:pPr algn="l" eaLnBrk="1" hangingPunct="1">
              <a:defRPr/>
            </a:pPr>
            <a:r>
              <a:rPr lang="en-GB" sz="1800" dirty="0" smtClean="0">
                <a:solidFill>
                  <a:srgbClr val="FF0000"/>
                </a:solidFill>
                <a:ea typeface="ヒラギノ角ゴ Pro W3" charset="0"/>
                <a:cs typeface="ヒラギノ角ゴ Pro W3" charset="0"/>
              </a:rPr>
              <a:t>Note: you should signpost people to commissioning strategy. This should be completed in draft and circulated to people one week before co design 5; also  circulate Commissioning Strategy on Two Pages as a quick reference guide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6381328"/>
            <a:ext cx="381642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sz="3600" b="1" dirty="0" smtClean="0">
                <a:solidFill>
                  <a:srgbClr val="376092"/>
                </a:solidFill>
              </a:rPr>
              <a:t>Motivation = our biggest resource </a:t>
            </a:r>
            <a:endParaRPr lang="en-US" sz="3600" b="1" dirty="0">
              <a:solidFill>
                <a:srgbClr val="37609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457200" lvl="1" indent="0" algn="ctr">
              <a:buNone/>
            </a:pP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0" algn="ctr">
              <a:buNone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The factors that stimulate people’s </a:t>
            </a:r>
            <a:r>
              <a:rPr lang="en-US" b="1" dirty="0" smtClean="0">
                <a:solidFill>
                  <a:srgbClr val="0070C0"/>
                </a:solidFill>
              </a:rPr>
              <a:t>desire and energy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to stay interested and committed to a job and invest their effort in improving things </a:t>
            </a:r>
          </a:p>
          <a:p>
            <a:pPr marL="457200" lvl="1" indent="0" algn="ctr">
              <a:buNone/>
            </a:pP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endParaRPr lang="en-US" sz="2400" b="1" dirty="0">
              <a:solidFill>
                <a:schemeClr val="accent1">
                  <a:lumMod val="50000"/>
                </a:schemeClr>
              </a:solidFill>
              <a:latin typeface="Century" pitchFamily="18" charset="0"/>
              <a:cs typeface="Arial" pitchFamily="34" charset="0"/>
            </a:endParaRPr>
          </a:p>
          <a:p>
            <a:pPr marL="619125" lvl="1" indent="-342900">
              <a:buFont typeface="Arial"/>
              <a:buChar char="•"/>
            </a:pPr>
            <a:endParaRPr lang="en-US" b="1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3754760" cy="365125"/>
          </a:xfrm>
        </p:spPr>
        <p:txBody>
          <a:bodyPr/>
          <a:lstStyle/>
          <a:p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6FF5-D8D6-499A-8D0B-F577CDBCD16F}" type="slidenum">
              <a:rPr lang="en-GB" smtClean="0"/>
              <a:pPr/>
              <a:t>8</a:t>
            </a:fld>
            <a:endParaRPr lang="en-GB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1547664" y="3501008"/>
          <a:ext cx="6552728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03848" y="4005065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FF0000"/>
                </a:solidFill>
              </a:rPr>
              <a:t>  </a:t>
            </a:r>
            <a:r>
              <a:rPr lang="en-GB" sz="6000" b="1" dirty="0" smtClean="0">
                <a:solidFill>
                  <a:srgbClr val="FF0000"/>
                </a:solidFill>
              </a:rPr>
              <a:t>+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112" y="4077072"/>
            <a:ext cx="7920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</a:rPr>
              <a:t>=</a:t>
            </a:r>
          </a:p>
          <a:p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xmlns="" val="3670583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228600"/>
            <a:ext cx="7772400" cy="5791200"/>
          </a:xfrm>
        </p:spPr>
        <p:txBody>
          <a:bodyPr lIns="92075" tIns="46038" rIns="92075" bIns="46038"/>
          <a:lstStyle/>
          <a:p>
            <a:pPr marL="285750" indent="-285750">
              <a:lnSpc>
                <a:spcPct val="90000"/>
              </a:lnSpc>
              <a:buFont typeface="Arial" charset="0"/>
              <a:buNone/>
              <a:defRPr/>
            </a:pPr>
            <a:r>
              <a:rPr lang="en-GB" sz="3600" b="1" dirty="0" smtClean="0">
                <a:solidFill>
                  <a:srgbClr val="0070C0"/>
                </a:solidFill>
                <a:latin typeface="Calibri" charset="0"/>
                <a:ea typeface="ヒラギノ角ゴ Pro W3" charset="0"/>
                <a:cs typeface="ヒラギノ角ゴ Pro W3" charset="0"/>
              </a:rPr>
              <a:t>Research shows how we maximise</a:t>
            </a:r>
          </a:p>
          <a:p>
            <a:pPr marL="285750" indent="-285750">
              <a:lnSpc>
                <a:spcPct val="90000"/>
              </a:lnSpc>
              <a:buFont typeface="Arial" charset="0"/>
              <a:buNone/>
              <a:defRPr/>
            </a:pPr>
            <a:r>
              <a:rPr lang="en-GB" sz="3600" b="1" dirty="0" smtClean="0">
                <a:solidFill>
                  <a:srgbClr val="0070C0"/>
                </a:solidFill>
                <a:latin typeface="Calibri" charset="0"/>
                <a:ea typeface="ヒラギノ角ゴ Pro W3" charset="0"/>
                <a:cs typeface="ヒラギノ角ゴ Pro W3" charset="0"/>
              </a:rPr>
              <a:t>Motivation:</a:t>
            </a:r>
            <a:r>
              <a:rPr lang="en-GB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ヒラギノ角ゴ Pro W3" charset="0"/>
                <a:cs typeface="ヒラギノ角ゴ Pro W3" charset="0"/>
              </a:rPr>
              <a:t> </a:t>
            </a:r>
            <a:endParaRPr lang="en-GB" sz="3600" b="1" dirty="0">
              <a:solidFill>
                <a:srgbClr val="007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  <a:ea typeface="ヒラギノ角ゴ Pro W3" charset="0"/>
              <a:cs typeface="ヒラギノ角ゴ Pro W3" charset="0"/>
            </a:endParaRPr>
          </a:p>
          <a:p>
            <a:pPr marL="285750" indent="-285750">
              <a:lnSpc>
                <a:spcPct val="90000"/>
              </a:lnSpc>
              <a:buFont typeface="Arial" charset="0"/>
              <a:buNone/>
              <a:defRPr/>
            </a:pPr>
            <a:endParaRPr lang="en-GB" sz="3600" b="1" dirty="0" smtClean="0">
              <a:solidFill>
                <a:srgbClr val="0091C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  <a:ea typeface="ヒラギノ角ゴ Pro W3" charset="0"/>
              <a:cs typeface="ヒラギノ角ゴ Pro W3" charset="0"/>
            </a:endParaRPr>
          </a:p>
          <a:p>
            <a:pPr marL="285750" indent="-285750">
              <a:lnSpc>
                <a:spcPct val="90000"/>
              </a:lnSpc>
              <a:buFont typeface="Arial" charset="0"/>
              <a:buNone/>
              <a:defRPr/>
            </a:pPr>
            <a:r>
              <a:rPr lang="en-GB" sz="8000" i="1" dirty="0" smtClean="0">
                <a:solidFill>
                  <a:srgbClr val="0091CF"/>
                </a:solidFill>
                <a:latin typeface="OzHandicraft BT" charset="0"/>
                <a:ea typeface="ヒラギノ角ゴ Pro W3" charset="0"/>
                <a:cs typeface="ヒラギノ角ゴ Pro W3" charset="0"/>
              </a:rPr>
              <a:t>M </a:t>
            </a:r>
            <a:r>
              <a:rPr lang="en-GB" sz="8000" i="1" dirty="0">
                <a:solidFill>
                  <a:srgbClr val="0091CF"/>
                </a:solidFill>
                <a:latin typeface="OzHandicraft BT" charset="0"/>
                <a:ea typeface="ヒラギノ角ゴ Pro W3" charset="0"/>
                <a:cs typeface="ヒラギノ角ゴ Pro W3" charset="0"/>
              </a:rPr>
              <a:t>=Σ</a:t>
            </a:r>
            <a:r>
              <a:rPr lang="en-GB" sz="8000" i="1" dirty="0">
                <a:solidFill>
                  <a:srgbClr val="0091CF"/>
                </a:solidFill>
                <a:latin typeface="Calibri" charset="0"/>
                <a:ea typeface="ヒラギノ角ゴ Pro W3" charset="0"/>
                <a:cs typeface="ヒラギノ角ゴ Pro W3" charset="0"/>
              </a:rPr>
              <a:t> </a:t>
            </a:r>
            <a:r>
              <a:rPr lang="en-GB" sz="8000" dirty="0">
                <a:solidFill>
                  <a:srgbClr val="0091CF"/>
                </a:solidFill>
                <a:latin typeface="Calibri" charset="0"/>
                <a:ea typeface="ヒラギノ角ゴ Pro W3" charset="0"/>
                <a:cs typeface="ヒラギノ角ゴ Pro W3" charset="0"/>
              </a:rPr>
              <a:t>(A, M, P) + F</a:t>
            </a: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5800" y="6248400"/>
            <a:ext cx="3382144" cy="457200"/>
          </a:xfrm>
        </p:spPr>
        <p:txBody>
          <a:bodyPr/>
          <a:lstStyle/>
          <a:p>
            <a:pPr algn="l">
              <a:defRPr/>
            </a:pPr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</a:rPr>
              <a:t>Copyright GCA Ltd. 2013. All rights Reserved</a:t>
            </a:r>
          </a:p>
          <a:p>
            <a:pPr algn="l"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 algn="ctr">
              <a:defRPr/>
            </a:pPr>
            <a:r>
              <a:rPr lang="en-GB" dirty="0">
                <a:latin typeface="Calibri" pitchFamily="18" charset="0"/>
                <a:ea typeface="ヒラギノ角ゴ Pro W3" pitchFamily="18" charset="-128"/>
                <a:cs typeface="+mn-cs"/>
              </a:rPr>
              <a:t> </a:t>
            </a:r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714375" y="3732213"/>
            <a:ext cx="2028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GB" sz="1600" b="1">
                <a:solidFill>
                  <a:srgbClr val="0091CF"/>
                </a:solidFill>
              </a:rPr>
              <a:t>  Autonomy   </a:t>
            </a:r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3062288" y="3732213"/>
            <a:ext cx="1019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GB" sz="1600" b="1">
                <a:solidFill>
                  <a:srgbClr val="0091CF"/>
                </a:solidFill>
              </a:rPr>
              <a:t> Mastery</a:t>
            </a:r>
          </a:p>
        </p:txBody>
      </p:sp>
      <p:sp>
        <p:nvSpPr>
          <p:cNvPr id="33798" name="Rectangle 5"/>
          <p:cNvSpPr>
            <a:spLocks noChangeArrowheads="1"/>
          </p:cNvSpPr>
          <p:nvPr/>
        </p:nvSpPr>
        <p:spPr bwMode="auto">
          <a:xfrm>
            <a:off x="4918075" y="3732213"/>
            <a:ext cx="10048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GB" sz="1600" b="1">
                <a:solidFill>
                  <a:srgbClr val="0091CF"/>
                </a:solidFill>
              </a:rPr>
              <a:t>Purpose</a:t>
            </a:r>
          </a:p>
        </p:txBody>
      </p:sp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6840538" y="3733800"/>
            <a:ext cx="1524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GB" sz="1600" b="1">
                <a:solidFill>
                  <a:srgbClr val="0091CF"/>
                </a:solidFill>
              </a:rPr>
              <a:t>Fair  reward  </a:t>
            </a:r>
          </a:p>
          <a:p>
            <a:r>
              <a:rPr lang="en-GB" sz="1600" b="1">
                <a:solidFill>
                  <a:srgbClr val="FF0000"/>
                </a:solidFill>
              </a:rPr>
              <a:t> </a:t>
            </a:r>
          </a:p>
          <a:p>
            <a:endParaRPr lang="en-GB" sz="1600" b="1">
              <a:solidFill>
                <a:srgbClr val="FF0000"/>
              </a:solidFill>
            </a:endParaRPr>
          </a:p>
          <a:p>
            <a:r>
              <a:rPr lang="en-GB" sz="16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3800" name="Rectangle 7"/>
          <p:cNvSpPr>
            <a:spLocks noChangeArrowheads="1"/>
          </p:cNvSpPr>
          <p:nvPr/>
        </p:nvSpPr>
        <p:spPr bwMode="auto">
          <a:xfrm>
            <a:off x="698500" y="3670300"/>
            <a:ext cx="1968500" cy="12827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801" name="Rectangle 8"/>
          <p:cNvSpPr>
            <a:spLocks noChangeArrowheads="1"/>
          </p:cNvSpPr>
          <p:nvPr/>
        </p:nvSpPr>
        <p:spPr bwMode="auto">
          <a:xfrm>
            <a:off x="3060700" y="3670300"/>
            <a:ext cx="1511300" cy="12827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802" name="Rectangle 9"/>
          <p:cNvSpPr>
            <a:spLocks noChangeArrowheads="1"/>
          </p:cNvSpPr>
          <p:nvPr/>
        </p:nvSpPr>
        <p:spPr bwMode="auto">
          <a:xfrm>
            <a:off x="4889500" y="3670300"/>
            <a:ext cx="1663700" cy="12827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803" name="Rectangle 10"/>
          <p:cNvSpPr>
            <a:spLocks noChangeArrowheads="1"/>
          </p:cNvSpPr>
          <p:nvPr/>
        </p:nvSpPr>
        <p:spPr bwMode="auto">
          <a:xfrm>
            <a:off x="6858000" y="3670300"/>
            <a:ext cx="1676400" cy="12827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804" name="Line 11"/>
          <p:cNvSpPr>
            <a:spLocks noChangeShapeType="1"/>
          </p:cNvSpPr>
          <p:nvPr/>
        </p:nvSpPr>
        <p:spPr bwMode="auto">
          <a:xfrm flipV="1">
            <a:off x="2370138" y="2895600"/>
            <a:ext cx="971550" cy="74295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5" name="Line 12"/>
          <p:cNvSpPr>
            <a:spLocks noChangeShapeType="1"/>
          </p:cNvSpPr>
          <p:nvPr/>
        </p:nvSpPr>
        <p:spPr bwMode="auto">
          <a:xfrm flipV="1">
            <a:off x="3667125" y="2971800"/>
            <a:ext cx="871538" cy="676275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6" name="Line 13"/>
          <p:cNvSpPr>
            <a:spLocks noChangeShapeType="1"/>
          </p:cNvSpPr>
          <p:nvPr/>
        </p:nvSpPr>
        <p:spPr bwMode="auto">
          <a:xfrm flipV="1">
            <a:off x="5629275" y="2971800"/>
            <a:ext cx="195263" cy="676275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7" name="Line 14"/>
          <p:cNvSpPr>
            <a:spLocks noChangeShapeType="1"/>
          </p:cNvSpPr>
          <p:nvPr/>
        </p:nvSpPr>
        <p:spPr bwMode="auto">
          <a:xfrm flipV="1">
            <a:off x="7296150" y="2994025"/>
            <a:ext cx="314325" cy="676275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8" name="Rectangle 15"/>
          <p:cNvSpPr>
            <a:spLocks noChangeArrowheads="1"/>
          </p:cNvSpPr>
          <p:nvPr/>
        </p:nvSpPr>
        <p:spPr bwMode="auto">
          <a:xfrm>
            <a:off x="2339752" y="5733256"/>
            <a:ext cx="5170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GB" sz="2800" b="1" dirty="0">
                <a:solidFill>
                  <a:srgbClr val="0091CF"/>
                </a:solidFill>
              </a:rPr>
              <a:t>THE MOTIVATION EQUATION</a:t>
            </a:r>
          </a:p>
        </p:txBody>
      </p:sp>
    </p:spTree>
    <p:extLst>
      <p:ext uri="{BB962C8B-B14F-4D97-AF65-F5344CB8AC3E}">
        <p14:creationId xmlns:p14="http://schemas.microsoft.com/office/powerpoint/2010/main" xmlns="" val="59526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Cwalkinmyshoes Generic Pharma introductorypresentation June 2011 v0.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ELCwalkinmyshoes Generic Pharma introductorypresentation June 2011 v0.1</Template>
  <TotalTime>13091</TotalTime>
  <Words>940</Words>
  <Application>Microsoft Office PowerPoint</Application>
  <PresentationFormat>On-screen Show (4:3)</PresentationFormat>
  <Paragraphs>238</Paragraphs>
  <Slides>27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ELCwalkinmyshoes Generic Pharma introductorypresentation June 2011 v0.1</vt:lpstr>
      <vt:lpstr>Custom Design</vt:lpstr>
      <vt:lpstr>1_Custom Design</vt:lpstr>
      <vt:lpstr> Co design Event 5</vt:lpstr>
      <vt:lpstr>WELCOME </vt:lpstr>
      <vt:lpstr>INTRODUCTIONS</vt:lpstr>
      <vt:lpstr>Our focus</vt:lpstr>
      <vt:lpstr>Today’s Agenda</vt:lpstr>
      <vt:lpstr>Slide 6</vt:lpstr>
      <vt:lpstr>Work to date</vt:lpstr>
      <vt:lpstr>Motivation = our biggest resource </vt:lpstr>
      <vt:lpstr>Slide 9</vt:lpstr>
      <vt:lpstr>The Surprising Truth about motivation</vt:lpstr>
      <vt:lpstr>Today’s work: our shared purpose</vt:lpstr>
      <vt:lpstr>What you told us about the current environment around …ADD Condition</vt:lpstr>
      <vt:lpstr>What you told us about current behaviours around … ADD CONDITION</vt:lpstr>
      <vt:lpstr>Shared Purpose: aligning values </vt:lpstr>
      <vt:lpstr>Slide 15</vt:lpstr>
      <vt:lpstr>Slide 16</vt:lpstr>
      <vt:lpstr>Slide 17</vt:lpstr>
      <vt:lpstr>THREE GROUPS 10 MINUTES</vt:lpstr>
      <vt:lpstr>Slide 19</vt:lpstr>
      <vt:lpstr>So, do we feel aligned now?</vt:lpstr>
      <vt:lpstr>Slide 21</vt:lpstr>
      <vt:lpstr>Slide 22</vt:lpstr>
      <vt:lpstr>What you told us matters</vt:lpstr>
      <vt:lpstr>Measuring what matters</vt:lpstr>
      <vt:lpstr>Measuring what matters</vt:lpstr>
      <vt:lpstr>Pledges: what can you contribute?</vt:lpstr>
      <vt:lpstr>Next steps</vt:lpstr>
    </vt:vector>
  </TitlesOfParts>
  <Company>mike cannon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cannon</dc:creator>
  <cp:lastModifiedBy>Georgina</cp:lastModifiedBy>
  <cp:revision>337</cp:revision>
  <cp:lastPrinted>2012-04-01T13:50:52Z</cp:lastPrinted>
  <dcterms:created xsi:type="dcterms:W3CDTF">2010-06-09T08:02:44Z</dcterms:created>
  <dcterms:modified xsi:type="dcterms:W3CDTF">2013-04-25T15:46:28Z</dcterms:modified>
</cp:coreProperties>
</file>