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25"/>
  </p:notesMasterIdLst>
  <p:sldIdLst>
    <p:sldId id="830" r:id="rId5"/>
    <p:sldId id="1295" r:id="rId6"/>
    <p:sldId id="1339" r:id="rId7"/>
    <p:sldId id="1340" r:id="rId8"/>
    <p:sldId id="1291" r:id="rId9"/>
    <p:sldId id="1341" r:id="rId10"/>
    <p:sldId id="1342" r:id="rId11"/>
    <p:sldId id="1343" r:id="rId12"/>
    <p:sldId id="1345" r:id="rId13"/>
    <p:sldId id="1346" r:id="rId14"/>
    <p:sldId id="1350" r:id="rId15"/>
    <p:sldId id="1348" r:id="rId16"/>
    <p:sldId id="1349" r:id="rId17"/>
    <p:sldId id="1176" r:id="rId18"/>
    <p:sldId id="1286" r:id="rId19"/>
    <p:sldId id="1331" r:id="rId20"/>
    <p:sldId id="1335" r:id="rId21"/>
    <p:sldId id="1332" r:id="rId22"/>
    <p:sldId id="1333" r:id="rId23"/>
    <p:sldId id="1285" r:id="rId24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B6C"/>
    <a:srgbClr val="E2E9E5"/>
    <a:srgbClr val="00A18D"/>
    <a:srgbClr val="3FAFD5"/>
    <a:srgbClr val="CEDB4F"/>
    <a:srgbClr val="6B7C82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8" autoAdjust="0"/>
    <p:restoredTop sz="93227"/>
  </p:normalViewPr>
  <p:slideViewPr>
    <p:cSldViewPr snapToGrid="0">
      <p:cViewPr varScale="1">
        <p:scale>
          <a:sx n="101" d="100"/>
          <a:sy n="101" d="100"/>
        </p:scale>
        <p:origin x="69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PATH planning workshop table top guide</a:t>
            </a: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5435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Bold moves are our </a:t>
            </a:r>
            <a:r>
              <a:rPr lang="ja-JP" altLang="en-US" sz="2800" b="1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GB" altLang="ja-JP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headlines</a:t>
            </a:r>
            <a:r>
              <a:rPr lang="en-GB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GB" altLang="ja-JP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en-GB" altLang="ja-JP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 main themes in our story of change. </a:t>
            </a:r>
          </a:p>
          <a:p>
            <a:pPr>
              <a:spcBef>
                <a:spcPct val="20000"/>
              </a:spcBef>
            </a:pPr>
            <a:r>
              <a:rPr lang="en-GB" altLang="ja-JP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are game changers that accelerate progress and support us to do our best work. They are the brave risks – the calculated leaps we will take to make this change happen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Identify 2-3 Bold Moves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For each, agree 3 key actions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5290312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Bold Moves</a:t>
            </a:r>
          </a:p>
        </p:txBody>
      </p:sp>
    </p:spTree>
    <p:extLst>
      <p:ext uri="{BB962C8B-B14F-4D97-AF65-F5344CB8AC3E}">
        <p14:creationId xmlns:p14="http://schemas.microsoft.com/office/powerpoint/2010/main" val="860192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who is not here who needs to be engaged? Do you want to sign up for the journey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Sign the PATH if you want to come on this journey with us</a:t>
            </a:r>
          </a:p>
          <a:p>
            <a:pPr marL="363538" indent="-363538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contact details for people we need to enroll who are not here on the Car Park so that we can follow up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5290312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Enroll</a:t>
            </a:r>
          </a:p>
        </p:txBody>
      </p:sp>
    </p:spTree>
    <p:extLst>
      <p:ext uri="{BB962C8B-B14F-4D97-AF65-F5344CB8AC3E}">
        <p14:creationId xmlns:p14="http://schemas.microsoft.com/office/powerpoint/2010/main" val="2238887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54001" y="1280160"/>
            <a:ext cx="11391152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one thing can you personally commit to do immediately (24 hours) and in the next month to move this forward? </a:t>
            </a:r>
          </a:p>
          <a:p>
            <a:pPr>
              <a:spcBef>
                <a:spcPct val="20000"/>
              </a:spcBef>
            </a:pPr>
            <a:endParaRPr lang="en-US" sz="2800" dirty="0">
              <a:solidFill>
                <a:srgbClr val="0091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of and write down ONE thing YOU will do to move this work forward: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Immediately e.g. telling someone about today’s workshop; enlisting support or asking for help towards key actions agreed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8313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next month</a:t>
            </a: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54001" y="565789"/>
            <a:ext cx="11391153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1605246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54001" y="1280160"/>
            <a:ext cx="11391152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on how doing PATH planning has made you feel</a:t>
            </a:r>
          </a:p>
          <a:p>
            <a:pPr>
              <a:spcBef>
                <a:spcPct val="20000"/>
              </a:spcBef>
            </a:pPr>
            <a:endParaRPr lang="en-US" sz="2800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and share your thoughts and feelings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them on the PATH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NAME the PATH together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54001" y="565789"/>
            <a:ext cx="11391153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Appreciation </a:t>
            </a:r>
          </a:p>
        </p:txBody>
      </p:sp>
    </p:spTree>
    <p:extLst>
      <p:ext uri="{BB962C8B-B14F-4D97-AF65-F5344CB8AC3E}">
        <p14:creationId xmlns:p14="http://schemas.microsoft.com/office/powerpoint/2010/main" val="505608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Pledge, next steps and feedback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77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are your key learnings from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3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71600" y="3429001"/>
            <a:ext cx="8991600" cy="1193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could you pledge to help this work succeed?</a:t>
            </a:r>
          </a:p>
          <a:p>
            <a:pPr algn="ctr"/>
            <a:r>
              <a:rPr lang="en-US" b="1" dirty="0">
                <a:solidFill>
                  <a:srgbClr val="00A18D"/>
                </a:solidFill>
              </a:rPr>
              <a:t>PLEASE POST IN CAR PARK 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0044589-112F-CDC1-4066-8B0D276C1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62" y="955349"/>
            <a:ext cx="2478476" cy="23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29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79400" y="965200"/>
            <a:ext cx="113657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attend future events and bring others with you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 link us with a network of people we can involve who use the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doing relevant work or projects that we can enrich with the insights we produce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community initiatives we can link with and build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identified ways you can use this work to accelerate your 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other people we need to talk to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ANYTHING ELSE THAT WILL HELP US SUCCEED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79401" y="228601"/>
            <a:ext cx="11365753" cy="6349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pledges</a:t>
            </a:r>
          </a:p>
        </p:txBody>
      </p:sp>
    </p:spTree>
    <p:extLst>
      <p:ext uri="{BB962C8B-B14F-4D97-AF65-F5344CB8AC3E}">
        <p14:creationId xmlns:p14="http://schemas.microsoft.com/office/powerpoint/2010/main" val="4260677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 is your next step after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1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4572000" y="1164099"/>
            <a:ext cx="7620000" cy="32047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DATES FUTURE EVENTS: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Add details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8465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8080549" y="2481872"/>
            <a:ext cx="1034702" cy="947128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9115251" y="1396999"/>
            <a:ext cx="2632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8F21A-076A-EAF1-E36A-5D4B99570689}"/>
              </a:ext>
            </a:extLst>
          </p:cNvPr>
          <p:cNvSpPr txBox="1"/>
          <p:nvPr/>
        </p:nvSpPr>
        <p:spPr>
          <a:xfrm>
            <a:off x="5486400" y="2222751"/>
            <a:ext cx="523897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worked well today?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 even better? 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DF078593-6327-98D5-62B0-CD7CD07C6762}"/>
              </a:ext>
            </a:extLst>
          </p:cNvPr>
          <p:cNvSpPr txBox="1">
            <a:spLocks/>
          </p:cNvSpPr>
          <p:nvPr/>
        </p:nvSpPr>
        <p:spPr>
          <a:xfrm>
            <a:off x="419100" y="495300"/>
            <a:ext cx="11442700" cy="1054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40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Thank you for your contribution. </a:t>
            </a: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Your feedback is a gift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E4170335-69BC-FA91-C650-DE99CDD6D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98" y="2222751"/>
            <a:ext cx="3430850" cy="3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7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shared ambition: North Star Dream 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possible, positive future in 2 years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Strengths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Bold Moves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Enroll 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Steps 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Appreciation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PATH flow we will work through </a:t>
            </a:r>
          </a:p>
        </p:txBody>
      </p:sp>
    </p:spTree>
    <p:extLst>
      <p:ext uri="{BB962C8B-B14F-4D97-AF65-F5344CB8AC3E}">
        <p14:creationId xmlns:p14="http://schemas.microsoft.com/office/powerpoint/2010/main" val="734167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in our table groups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table facilitator will support your group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take feedback from the room by table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build consensus as we discuss graphics and before  adding anything to the PATH </a:t>
            </a:r>
          </a:p>
          <a:p>
            <a:pPr marL="342900" indent="-342900" algn="ctr">
              <a:spcBef>
                <a:spcPct val="20000"/>
              </a:spcBef>
            </a:pP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YOUR PATH !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How we will complete the PATH flow</a:t>
            </a:r>
          </a:p>
        </p:txBody>
      </p:sp>
    </p:spTree>
    <p:extLst>
      <p:ext uri="{BB962C8B-B14F-4D97-AF65-F5344CB8AC3E}">
        <p14:creationId xmlns:p14="http://schemas.microsoft.com/office/powerpoint/2010/main" val="230246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 the PATH planning begin!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8" y="1280160"/>
            <a:ext cx="10393568" cy="473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  <a:r>
              <a:rPr lang="en-GB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guide; draws us toward our best work. Unreachable and inspiring, the North Star Dream reminds us why we are doing this work  when the going gets tough…</a:t>
            </a:r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Slow down. Think deeply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Notice what comes to your mind first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Jot down the words. Notice and hold onto the images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Share the words and images that come to mind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shared ambition and North Star Dream </a:t>
            </a:r>
          </a:p>
        </p:txBody>
      </p:sp>
    </p:spTree>
    <p:extLst>
      <p:ext uri="{BB962C8B-B14F-4D97-AF65-F5344CB8AC3E}">
        <p14:creationId xmlns:p14="http://schemas.microsoft.com/office/powerpoint/2010/main" val="2445514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397566" y="1473200"/>
            <a:ext cx="11247588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after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HARD WORK and GOOD LUCK, we have made great progress. Standing in the future, describe what we have achieved...</a:t>
            </a:r>
          </a:p>
          <a:p>
            <a:pPr>
              <a:spcBef>
                <a:spcPct val="20000"/>
              </a:spcBef>
            </a:pPr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Describe the detail of the vision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Focus on possible and positive change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possible positive future </a:t>
            </a:r>
            <a:r>
              <a:rPr lang="en-US" sz="3600" b="1" dirty="0">
                <a:solidFill>
                  <a:srgbClr val="FF0000"/>
                </a:solidFill>
                <a:latin typeface="Arial"/>
                <a:cs typeface="Arial"/>
              </a:rPr>
              <a:t>add date </a:t>
            </a:r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(2 years)</a:t>
            </a:r>
          </a:p>
        </p:txBody>
      </p:sp>
    </p:spTree>
    <p:extLst>
      <p:ext uri="{BB962C8B-B14F-4D97-AF65-F5344CB8AC3E}">
        <p14:creationId xmlns:p14="http://schemas.microsoft.com/office/powerpoint/2010/main" val="121083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9" y="1086522"/>
            <a:ext cx="11112415" cy="448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 back to now. We want to realise that future. </a:t>
            </a: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where we are starting today. </a:t>
            </a: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It's about describing the facts - not fixing the problem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INSTRUCTION: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Capture the top three things we need to notice                 about now 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3700" y="304801"/>
            <a:ext cx="11251454" cy="617534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Now</a:t>
            </a:r>
          </a:p>
        </p:txBody>
      </p:sp>
    </p:spTree>
    <p:extLst>
      <p:ext uri="{BB962C8B-B14F-4D97-AF65-F5344CB8AC3E}">
        <p14:creationId xmlns:p14="http://schemas.microsoft.com/office/powerpoint/2010/main" val="3905153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397564" y="1320646"/>
            <a:ext cx="112475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now we know who is coming with us, what assets/ strengths do we already have and what do we need to build?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Complete the template provided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Pick the most important strengths to feedback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strengths</a:t>
            </a:r>
          </a:p>
        </p:txBody>
      </p:sp>
    </p:spTree>
    <p:extLst>
      <p:ext uri="{BB962C8B-B14F-4D97-AF65-F5344CB8AC3E}">
        <p14:creationId xmlns:p14="http://schemas.microsoft.com/office/powerpoint/2010/main" val="705158695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14677</TotalTime>
  <Words>711</Words>
  <Application>Microsoft Macintosh PowerPoint</Application>
  <PresentationFormat>Widescreen</PresentationFormat>
  <Paragraphs>107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RedmoorELC</vt:lpstr>
      <vt:lpstr>Experience Led Commissioning: PATH planning workshop table top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248</cp:revision>
  <cp:lastPrinted>2021-02-09T10:46:35Z</cp:lastPrinted>
  <dcterms:created xsi:type="dcterms:W3CDTF">2020-10-14T10:10:44Z</dcterms:created>
  <dcterms:modified xsi:type="dcterms:W3CDTF">2024-01-17T18:18:57Z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