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4"/>
  </p:sldMasterIdLst>
  <p:notesMasterIdLst>
    <p:notesMasterId r:id="rId40"/>
  </p:notesMasterIdLst>
  <p:sldIdLst>
    <p:sldId id="830" r:id="rId5"/>
    <p:sldId id="1272" r:id="rId6"/>
    <p:sldId id="1296" r:id="rId7"/>
    <p:sldId id="1206" r:id="rId8"/>
    <p:sldId id="1337" r:id="rId9"/>
    <p:sldId id="1273" r:id="rId10"/>
    <p:sldId id="1274" r:id="rId11"/>
    <p:sldId id="1145" r:id="rId12"/>
    <p:sldId id="1294" r:id="rId13"/>
    <p:sldId id="1295" r:id="rId14"/>
    <p:sldId id="1265" r:id="rId15"/>
    <p:sldId id="1297" r:id="rId16"/>
    <p:sldId id="1298" r:id="rId17"/>
    <p:sldId id="1187" r:id="rId18"/>
    <p:sldId id="1277" r:id="rId19"/>
    <p:sldId id="1287" r:id="rId20"/>
    <p:sldId id="1338" r:id="rId21"/>
    <p:sldId id="1339" r:id="rId22"/>
    <p:sldId id="1340" r:id="rId23"/>
    <p:sldId id="1291" r:id="rId24"/>
    <p:sldId id="1341" r:id="rId25"/>
    <p:sldId id="1342" r:id="rId26"/>
    <p:sldId id="1343" r:id="rId27"/>
    <p:sldId id="1345" r:id="rId28"/>
    <p:sldId id="1346" r:id="rId29"/>
    <p:sldId id="1350" r:id="rId30"/>
    <p:sldId id="1348" r:id="rId31"/>
    <p:sldId id="1349" r:id="rId32"/>
    <p:sldId id="1176" r:id="rId33"/>
    <p:sldId id="1286" r:id="rId34"/>
    <p:sldId id="1331" r:id="rId35"/>
    <p:sldId id="1335" r:id="rId36"/>
    <p:sldId id="1332" r:id="rId37"/>
    <p:sldId id="1333" r:id="rId38"/>
    <p:sldId id="1285" r:id="rId39"/>
  </p:sldIdLst>
  <p:sldSz cx="12192000" cy="6858000"/>
  <p:notesSz cx="6888163" cy="100218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B6C"/>
    <a:srgbClr val="E2E9E5"/>
    <a:srgbClr val="00A18D"/>
    <a:srgbClr val="3FAFD5"/>
    <a:srgbClr val="CEDB4F"/>
    <a:srgbClr val="6B7C82"/>
    <a:srgbClr val="3B4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68" autoAdjust="0"/>
    <p:restoredTop sz="93227"/>
  </p:normalViewPr>
  <p:slideViewPr>
    <p:cSldViewPr snapToGrid="0">
      <p:cViewPr varScale="1">
        <p:scale>
          <a:sx n="101" d="100"/>
          <a:sy n="101" d="100"/>
        </p:scale>
        <p:origin x="69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8" d="100"/>
        <a:sy n="88" d="100"/>
      </p:scale>
      <p:origin x="0" y="-27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841DF8EA-68D2-46F7-912F-FAAC8CC3A5BF}" type="datetimeFigureOut">
              <a:rPr lang="en-GB" smtClean="0"/>
              <a:t>17/01/2024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EC95A3CA-CA99-4166-BB89-790AE5A5DA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8281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72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014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C8C88D2-7E7A-6733-9CC6-865153C387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0BB7A5B8-D40F-D972-51EB-E2F930B642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6761" y="512086"/>
            <a:ext cx="2162519" cy="22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41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49A1A-BCB0-664E-A93C-0485871E3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30A022-A1A8-FC4B-BE15-AED9EDA267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6C4BC-B57C-1D40-A457-C21F25C70E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1DD41-4590-374F-BEE3-1A97BB505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004394-82DD-7F45-B154-FE02DFE5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458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313CA8-F1AF-474C-91A8-2E04F98D8A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A1516B-2E5C-AE45-B587-39C7168759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D4576-C5E1-114D-91C5-D69736394E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66F79-7D46-1040-831A-BC6805108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F308F-AB4D-0843-A1AC-1E6C04CD0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44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362824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58152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612C952-EF3E-0268-E720-D28E231D46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0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AE976-4C3E-2C46-A7E6-6FE5C54C9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DE82C4-1EED-674B-BD3A-3C498C68C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D5A648-49C5-C54F-9268-092B18BD02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2EA98-6B24-A94D-AEA5-8DAAB990A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45245-19A3-7E4B-B9BE-505DEE5A2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29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A9E8F-B921-8C4D-9661-DD34387D3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D9A78-98B7-6141-851F-FE8C943E63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3596E6-E304-CC41-A32E-7963C29F7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1E82C4-26AB-D542-9FFB-0C1F90E3A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485F9A-AC2B-0641-8CA8-D56FA2453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4B8847-DCD5-6F4C-A40F-5EBB5AD1A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20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B4143-537D-4749-B0F2-3FB7A464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B2C74B-91F9-FF4E-A2F7-C2A65AB81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31FB88-E987-1F4A-9BC1-B0DF82555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835BB9-3D32-054B-B687-5EE110547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4D2C13-221D-DB4B-9A33-B6BF56F96D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023C4C-457E-3144-8E38-6848306B51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E112D3-B2CF-E846-BC7B-5D6A439FE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3D04C1-CCDB-C44B-814F-14E50EE2E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91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3F04B-F413-B145-9504-00FC72165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598F96-7982-CF47-A8E0-39E02C04E8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60898F-E2A9-5349-A8EC-89853D32D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779407-2E0C-A840-BE1B-801E6DED2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71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6CD57-86AD-564D-97FC-8C06CBEF1B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405101-7626-A24A-B87B-672F3A618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436B60-852C-3143-A13E-C2C99103B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56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EC05E-A969-A942-92AD-952D3C5B4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5442B-9656-8048-95AE-5A75BE2E2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AF26E9-1D93-704D-86A6-B1D2FC8BE4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B2C630-AE69-C74B-9783-74AB8894E7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7446ED-3415-FD48-A020-37FD49637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A5A601-10B4-7D4D-A91B-93754CEFD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39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1880A-99A5-874D-8DC4-F07DBD058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F5F178-9D80-664A-BB1D-15FB18BE87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DF064C-74CC-C949-BBC2-8E2F83174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7F097B-6936-3A4B-ACD2-C007172444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3D38C7-BF85-CA4F-A856-3B949779D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060428-F40A-3E46-B9D6-B5F687EC5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06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2033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905" r:id="rId12"/>
    <p:sldLayoutId id="214748392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579C361-B4F5-FE46-9B89-269AF5BF366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760204" y="1299923"/>
            <a:ext cx="8082021" cy="1158875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/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Experience Led Commissioning: </a:t>
            </a:r>
            <a:r>
              <a:rPr lang="en-US" sz="3600" b="1">
                <a:solidFill>
                  <a:srgbClr val="00A18D"/>
                </a:solidFill>
                <a:latin typeface="Arial"/>
                <a:cs typeface="Arial"/>
              </a:rPr>
              <a:t>PATH planning </a:t>
            </a:r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workshop</a:t>
            </a:r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E66A7BB6-57CB-DF4F-9FEE-73866BE9538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075452" y="3429000"/>
            <a:ext cx="10041095" cy="1498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Add name </a:t>
            </a:r>
            <a:r>
              <a:rPr lang="en-US" sz="3600" b="1" dirty="0" err="1">
                <a:solidFill>
                  <a:srgbClr val="253B6C"/>
                </a:solidFill>
                <a:latin typeface="Arial"/>
                <a:cs typeface="Arial"/>
              </a:rPr>
              <a:t>Programme</a:t>
            </a: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 Clinical Lead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Add name Lead Facilitator</a:t>
            </a:r>
            <a:endParaRPr lang="en-US" sz="3600" b="1" dirty="0">
              <a:solidFill>
                <a:srgbClr val="253B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771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0DB82B3-51ED-B4F7-7E66-7434359E4456}"/>
              </a:ext>
            </a:extLst>
          </p:cNvPr>
          <p:cNvSpPr txBox="1"/>
          <p:nvPr/>
        </p:nvSpPr>
        <p:spPr>
          <a:xfrm>
            <a:off x="149630" y="250161"/>
            <a:ext cx="4555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ELC process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AA4AA4-ED9C-7CF8-EA88-3CD435501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38" y="380387"/>
            <a:ext cx="5682062" cy="5722941"/>
          </a:xfrm>
          <a:prstGeom prst="rect">
            <a:avLst/>
          </a:prstGeom>
        </p:spPr>
      </p:pic>
      <p:sp>
        <p:nvSpPr>
          <p:cNvPr id="2" name="5-point Star 1">
            <a:extLst>
              <a:ext uri="{FF2B5EF4-FFF2-40B4-BE49-F238E27FC236}">
                <a16:creationId xmlns:a16="http://schemas.microsoft.com/office/drawing/2014/main" id="{1243CBE2-C2F9-AB38-9359-FAF17E84D399}"/>
              </a:ext>
            </a:extLst>
          </p:cNvPr>
          <p:cNvSpPr/>
          <p:nvPr/>
        </p:nvSpPr>
        <p:spPr>
          <a:xfrm>
            <a:off x="8080549" y="2481872"/>
            <a:ext cx="1034702" cy="947128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6ABFD5-8E54-C511-D1BA-49C8D6F769C4}"/>
              </a:ext>
            </a:extLst>
          </p:cNvPr>
          <p:cNvSpPr txBox="1"/>
          <p:nvPr/>
        </p:nvSpPr>
        <p:spPr>
          <a:xfrm>
            <a:off x="9115251" y="1396999"/>
            <a:ext cx="26322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here</a:t>
            </a:r>
          </a:p>
        </p:txBody>
      </p:sp>
    </p:spTree>
    <p:extLst>
      <p:ext uri="{BB962C8B-B14F-4D97-AF65-F5344CB8AC3E}">
        <p14:creationId xmlns:p14="http://schemas.microsoft.com/office/powerpoint/2010/main" val="3338871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3B3A37-82CB-019D-AB2C-CFDD7CA77965}"/>
              </a:ext>
            </a:extLst>
          </p:cNvPr>
          <p:cNvSpPr txBox="1"/>
          <p:nvPr/>
        </p:nvSpPr>
        <p:spPr>
          <a:xfrm>
            <a:off x="431800" y="203200"/>
            <a:ext cx="11760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A1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People, families  and caregivers are equals in the ELC process</a:t>
            </a:r>
          </a:p>
        </p:txBody>
      </p:sp>
      <p:pic>
        <p:nvPicPr>
          <p:cNvPr id="3" name="Picture 2" descr="person-centred_55195849 copy.png">
            <a:extLst>
              <a:ext uri="{FF2B5EF4-FFF2-40B4-BE49-F238E27FC236}">
                <a16:creationId xmlns:a16="http://schemas.microsoft.com/office/drawing/2014/main" id="{283F2A19-882E-620E-22B6-FD7F0CAA55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3" b="9804"/>
          <a:stretch/>
        </p:blipFill>
        <p:spPr>
          <a:xfrm>
            <a:off x="113654" y="1587364"/>
            <a:ext cx="5982346" cy="36949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E254EE-E0E7-B968-4150-6F449B38C6C0}"/>
              </a:ext>
            </a:extLst>
          </p:cNvPr>
          <p:cNvSpPr txBox="1"/>
          <p:nvPr/>
        </p:nvSpPr>
        <p:spPr>
          <a:xfrm>
            <a:off x="6273800" y="787975"/>
            <a:ext cx="56642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experience is the antecedent of patient experience</a:t>
            </a:r>
          </a:p>
          <a:p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Positive staff experience leads to safer patient care</a:t>
            </a: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123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The story </a:t>
            </a:r>
            <a:r>
              <a:rPr lang="en-US" b="1">
                <a:solidFill>
                  <a:srgbClr val="253B6C"/>
                </a:solidFill>
              </a:rPr>
              <a:t>so far</a:t>
            </a:r>
            <a:endParaRPr lang="en-US" b="1" dirty="0">
              <a:solidFill>
                <a:srgbClr val="253B6C"/>
              </a:solidFill>
            </a:endParaRP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868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summary slides and CURRENT/DESIRED emotional maps and a summary of insights about what matters most and supports people to keep well generated from the DISCOVERY stage and/or show video summary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What we know so far</a:t>
            </a:r>
          </a:p>
        </p:txBody>
      </p:sp>
    </p:spTree>
    <p:extLst>
      <p:ext uri="{BB962C8B-B14F-4D97-AF65-F5344CB8AC3E}">
        <p14:creationId xmlns:p14="http://schemas.microsoft.com/office/powerpoint/2010/main" val="3366754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10F26342-6827-F48D-9338-501360E12FE1}"/>
              </a:ext>
            </a:extLst>
          </p:cNvPr>
          <p:cNvSpPr txBox="1">
            <a:spLocks/>
          </p:cNvSpPr>
          <p:nvPr/>
        </p:nvSpPr>
        <p:spPr>
          <a:xfrm>
            <a:off x="1797803" y="3936570"/>
            <a:ext cx="8625067" cy="89890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FF0000"/>
                </a:solidFill>
              </a:rPr>
              <a:t>Add length </a:t>
            </a:r>
            <a:r>
              <a:rPr lang="en-US" b="1" dirty="0">
                <a:solidFill>
                  <a:srgbClr val="253B6C"/>
                </a:solidFill>
              </a:rPr>
              <a:t>Comfort Break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4838D8D8-EFBA-DFAE-D9EA-F2C9903D41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438" y="939215"/>
            <a:ext cx="2930267" cy="275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7256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Our PATH planning session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103" y="1013726"/>
            <a:ext cx="2335794" cy="21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46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PATH = Planning Alternative Tomorrows with Hope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an engaging, interactive planning process that helps us to think creatively and work together as equals to imagine a better future health and care system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What is PATH planning? </a:t>
            </a:r>
          </a:p>
        </p:txBody>
      </p:sp>
    </p:spTree>
    <p:extLst>
      <p:ext uri="{BB962C8B-B14F-4D97-AF65-F5344CB8AC3E}">
        <p14:creationId xmlns:p14="http://schemas.microsoft.com/office/powerpoint/2010/main" val="16104545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Example PATH plan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610FA2-82AB-66C2-49FD-9A13A7D455B5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7566" y="1320800"/>
            <a:ext cx="11591234" cy="515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656607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57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shared ambition: North Star Dream 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possible, positive future in 2 years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 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Strengths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Bold Moves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Enroll 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Steps 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Appreciation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PATH flow we will work through </a:t>
            </a:r>
          </a:p>
        </p:txBody>
      </p:sp>
    </p:spTree>
    <p:extLst>
      <p:ext uri="{BB962C8B-B14F-4D97-AF65-F5344CB8AC3E}">
        <p14:creationId xmlns:p14="http://schemas.microsoft.com/office/powerpoint/2010/main" val="7341673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 in our table groups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table facilitator will support your group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will take feedback from the room by table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will build consensus as we discuss graphics and before  adding anything to the PATH </a:t>
            </a:r>
          </a:p>
          <a:p>
            <a:pPr marL="342900" indent="-342900" algn="ctr">
              <a:spcBef>
                <a:spcPct val="20000"/>
              </a:spcBef>
            </a:pPr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YOUR PATH !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How we will complete the PATH flow</a:t>
            </a:r>
          </a:p>
        </p:txBody>
      </p:sp>
    </p:spTree>
    <p:extLst>
      <p:ext uri="{BB962C8B-B14F-4D97-AF65-F5344CB8AC3E}">
        <p14:creationId xmlns:p14="http://schemas.microsoft.com/office/powerpoint/2010/main" val="230246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Welcome and session set up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F0841704-FE04-68E1-73A4-B78B1E107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7424" y="1001621"/>
            <a:ext cx="2581276" cy="242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798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5562600" y="2133600"/>
            <a:ext cx="5619107" cy="2235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Let the PATH planning begin!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11640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083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8" y="1280160"/>
            <a:ext cx="10393568" cy="473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</a:t>
            </a:r>
            <a:r>
              <a:rPr lang="en-GB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guide; draws us toward our best work. Unreachable and inspiring, the North Star Dream reminds us why we are doing this work  when the going gets tough…</a:t>
            </a:r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Slow down. Think deeply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Notice what comes to your mind first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Jot down the words. Notice and hold onto the images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Share the words and images that come to mind</a:t>
            </a:r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shared ambition and North Star Dream </a:t>
            </a:r>
          </a:p>
        </p:txBody>
      </p:sp>
    </p:spTree>
    <p:extLst>
      <p:ext uri="{BB962C8B-B14F-4D97-AF65-F5344CB8AC3E}">
        <p14:creationId xmlns:p14="http://schemas.microsoft.com/office/powerpoint/2010/main" val="24455144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397566" y="1473200"/>
            <a:ext cx="11247588" cy="345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after</a:t>
            </a: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HARD WORK and GOOD LUCK, we have made great progress. Standing in the future, describe what we have achieved...</a:t>
            </a:r>
          </a:p>
          <a:p>
            <a:pPr>
              <a:spcBef>
                <a:spcPct val="20000"/>
              </a:spcBef>
            </a:pPr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Describe the detail of the vision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Focus on possible and positive change</a:t>
            </a:r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possible positive future </a:t>
            </a:r>
            <a:r>
              <a:rPr lang="en-US" sz="3600" b="1" dirty="0">
                <a:solidFill>
                  <a:srgbClr val="FF0000"/>
                </a:solidFill>
                <a:latin typeface="Arial"/>
                <a:cs typeface="Arial"/>
              </a:rPr>
              <a:t>add date </a:t>
            </a:r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(2 years)</a:t>
            </a:r>
          </a:p>
        </p:txBody>
      </p:sp>
    </p:spTree>
    <p:extLst>
      <p:ext uri="{BB962C8B-B14F-4D97-AF65-F5344CB8AC3E}">
        <p14:creationId xmlns:p14="http://schemas.microsoft.com/office/powerpoint/2010/main" val="1210837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9" y="1086522"/>
            <a:ext cx="11112415" cy="448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</a:t>
            </a:r>
          </a:p>
          <a:p>
            <a:pPr>
              <a:spcBef>
                <a:spcPct val="20000"/>
              </a:spcBef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Come back to now. We want to realise that future. </a:t>
            </a:r>
          </a:p>
          <a:p>
            <a:pPr>
              <a:spcBef>
                <a:spcPct val="20000"/>
              </a:spcBef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where we are starting today. </a:t>
            </a:r>
          </a:p>
          <a:p>
            <a:pPr>
              <a:spcBef>
                <a:spcPct val="20000"/>
              </a:spcBef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It's about describing the facts - not fixing the problem</a:t>
            </a: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INSTRUCTION: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Capture the top three things we need to notice                 about now 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3700" y="304801"/>
            <a:ext cx="11251454" cy="617534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Now</a:t>
            </a:r>
          </a:p>
        </p:txBody>
      </p:sp>
    </p:spTree>
    <p:extLst>
      <p:ext uri="{BB962C8B-B14F-4D97-AF65-F5344CB8AC3E}">
        <p14:creationId xmlns:p14="http://schemas.microsoft.com/office/powerpoint/2010/main" val="39051530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397564" y="1320646"/>
            <a:ext cx="112475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now we know who is coming with us, what assets/ strengths do we already have and what do we need to build?</a:t>
            </a: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Complete the template provided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Pick the most important strengths to feedback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strengths</a:t>
            </a:r>
          </a:p>
        </p:txBody>
      </p:sp>
    </p:spTree>
    <p:extLst>
      <p:ext uri="{BB962C8B-B14F-4D97-AF65-F5344CB8AC3E}">
        <p14:creationId xmlns:p14="http://schemas.microsoft.com/office/powerpoint/2010/main" val="7051586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5435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Bold moves are our </a:t>
            </a:r>
            <a:r>
              <a:rPr lang="ja-JP" altLang="en-US" sz="2800" b="1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n-GB" altLang="ja-JP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headlines</a:t>
            </a:r>
            <a:r>
              <a:rPr lang="en-GB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en-GB" altLang="ja-JP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Bef>
                <a:spcPct val="20000"/>
              </a:spcBef>
            </a:pPr>
            <a:r>
              <a:rPr lang="en-GB" altLang="ja-JP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the main themes in our story of change. </a:t>
            </a:r>
          </a:p>
          <a:p>
            <a:pPr>
              <a:spcBef>
                <a:spcPct val="20000"/>
              </a:spcBef>
            </a:pPr>
            <a:r>
              <a:rPr lang="en-GB" altLang="ja-JP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are game changers that accelerate progress and support us to do our best work. They are the brave risks – the calculated leaps we will take to make this change happen</a:t>
            </a: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Identify 2-3 Bold Moves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For each, agree 3 key actions</a:t>
            </a:r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5290312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Bold Moves</a:t>
            </a:r>
          </a:p>
        </p:txBody>
      </p:sp>
    </p:spTree>
    <p:extLst>
      <p:ext uri="{BB962C8B-B14F-4D97-AF65-F5344CB8AC3E}">
        <p14:creationId xmlns:p14="http://schemas.microsoft.com/office/powerpoint/2010/main" val="8601921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who is not here who needs to be engaged? Do you want to sign up for the journey</a:t>
            </a: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Sign the PATH if you want to come on this journey with us</a:t>
            </a:r>
          </a:p>
          <a:p>
            <a:pPr marL="363538" indent="-363538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 contact details for people we need to enroll who are not here on the Car Park so that we can follow up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5290312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Enroll</a:t>
            </a:r>
          </a:p>
        </p:txBody>
      </p:sp>
    </p:spTree>
    <p:extLst>
      <p:ext uri="{BB962C8B-B14F-4D97-AF65-F5344CB8AC3E}">
        <p14:creationId xmlns:p14="http://schemas.microsoft.com/office/powerpoint/2010/main" val="22388875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254001" y="1280160"/>
            <a:ext cx="11391152" cy="491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</a:t>
            </a: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one thing can you personally commit to do immediately (24 hours) and in the next month to move this forward? </a:t>
            </a:r>
          </a:p>
          <a:p>
            <a:pPr>
              <a:spcBef>
                <a:spcPct val="20000"/>
              </a:spcBef>
            </a:pPr>
            <a:endParaRPr lang="en-US" sz="2800" dirty="0">
              <a:solidFill>
                <a:srgbClr val="0091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 of and write down ONE thing YOU will do to move this work forward: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Immediately e.g. telling someone about today’s workshop; enlisting support or asking for help towards key actions agreed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8313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next month</a:t>
            </a: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254001" y="565789"/>
            <a:ext cx="11391153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16052461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254001" y="1280160"/>
            <a:ext cx="11391152" cy="405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</a:t>
            </a: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reflect on how doing PATH planning has made you feel</a:t>
            </a:r>
          </a:p>
          <a:p>
            <a:pPr>
              <a:spcBef>
                <a:spcPct val="20000"/>
              </a:spcBef>
            </a:pPr>
            <a:endParaRPr lang="en-US" sz="2800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Reflect and share your thoughts and feelings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them on the PATH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will NAME the PATH together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254001" y="565789"/>
            <a:ext cx="11391153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Appreciation </a:t>
            </a:r>
          </a:p>
        </p:txBody>
      </p:sp>
    </p:spTree>
    <p:extLst>
      <p:ext uri="{BB962C8B-B14F-4D97-AF65-F5344CB8AC3E}">
        <p14:creationId xmlns:p14="http://schemas.microsoft.com/office/powerpoint/2010/main" val="5056088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Pledge, next steps and feedback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177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54100" y="2942885"/>
            <a:ext cx="10127607" cy="17053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b="1" dirty="0">
              <a:solidFill>
                <a:srgbClr val="00A18D"/>
              </a:solidFill>
            </a:endParaRP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07" y="1003300"/>
            <a:ext cx="4364593" cy="41043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EE5FF7-923C-B608-1278-BF3F4B5D85ED}"/>
              </a:ext>
            </a:extLst>
          </p:cNvPr>
          <p:cNvSpPr txBox="1"/>
          <p:nvPr/>
        </p:nvSpPr>
        <p:spPr>
          <a:xfrm>
            <a:off x="5283200" y="1778000"/>
            <a:ext cx="6451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 from ELC practitioner team</a:t>
            </a:r>
          </a:p>
        </p:txBody>
      </p:sp>
    </p:spTree>
    <p:extLst>
      <p:ext uri="{BB962C8B-B14F-4D97-AF65-F5344CB8AC3E}">
        <p14:creationId xmlns:p14="http://schemas.microsoft.com/office/powerpoint/2010/main" val="31565907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are your key learnings from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1232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71600" y="3429001"/>
            <a:ext cx="8991600" cy="11938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could you pledge to help this work succeed?</a:t>
            </a:r>
          </a:p>
          <a:p>
            <a:pPr algn="ctr"/>
            <a:r>
              <a:rPr lang="en-US" b="1" dirty="0">
                <a:solidFill>
                  <a:srgbClr val="00A18D"/>
                </a:solidFill>
              </a:rPr>
              <a:t>PLEASE POST IN CAR PARK </a:t>
            </a: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50044589-112F-CDC1-4066-8B0D276C1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762" y="955349"/>
            <a:ext cx="2478476" cy="237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429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279400" y="965200"/>
            <a:ext cx="11365753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will attend future events and bring others with you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can link us with a network of people we can involve who use the service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are doing relevant work or projects that we can enrich with the insights we produce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community initiatives we can link with and build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identified ways you can use this work to accelerate your work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other people we need to talk to</a:t>
            </a:r>
          </a:p>
          <a:p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ANYTHING ELSE THAT WILL HELP US SUCCEED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279401" y="228601"/>
            <a:ext cx="11365753" cy="6349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Example pledges</a:t>
            </a:r>
          </a:p>
        </p:txBody>
      </p:sp>
    </p:spTree>
    <p:extLst>
      <p:ext uri="{BB962C8B-B14F-4D97-AF65-F5344CB8AC3E}">
        <p14:creationId xmlns:p14="http://schemas.microsoft.com/office/powerpoint/2010/main" val="42606773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 is your next step after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218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4572000" y="1164099"/>
            <a:ext cx="7620000" cy="32047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DATES FUTURE EVENTS:</a:t>
            </a:r>
          </a:p>
          <a:p>
            <a:endParaRPr lang="en-US" b="1" dirty="0">
              <a:solidFill>
                <a:srgbClr val="253B6C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Add details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8465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5768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B8F21A-076A-EAF1-E36A-5D4B99570689}"/>
              </a:ext>
            </a:extLst>
          </p:cNvPr>
          <p:cNvSpPr txBox="1"/>
          <p:nvPr/>
        </p:nvSpPr>
        <p:spPr>
          <a:xfrm>
            <a:off x="5486400" y="2222751"/>
            <a:ext cx="5238974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worked well today?</a:t>
            </a:r>
          </a:p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can we do even better? 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DF078593-6327-98D5-62B0-CD7CD07C6762}"/>
              </a:ext>
            </a:extLst>
          </p:cNvPr>
          <p:cNvSpPr txBox="1">
            <a:spLocks/>
          </p:cNvSpPr>
          <p:nvPr/>
        </p:nvSpPr>
        <p:spPr>
          <a:xfrm>
            <a:off x="419100" y="495300"/>
            <a:ext cx="11442700" cy="10540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4000" b="1" dirty="0">
              <a:solidFill>
                <a:srgbClr val="00A18D"/>
              </a:solidFill>
              <a:latin typeface="Arial"/>
              <a:cs typeface="Arial"/>
            </a:endParaRP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Thank you for your contribution. </a:t>
            </a: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Your feedback is a gift</a:t>
            </a:r>
          </a:p>
        </p:txBody>
      </p:sp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E4170335-69BC-FA91-C650-DE99CDD6D7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198" y="2222751"/>
            <a:ext cx="3430850" cy="322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57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8CF14EB-5574-A24A-9B4B-099E23A9C8BE}"/>
              </a:ext>
            </a:extLst>
          </p:cNvPr>
          <p:cNvSpPr txBox="1"/>
          <p:nvPr/>
        </p:nvSpPr>
        <p:spPr>
          <a:xfrm>
            <a:off x="980498" y="1371600"/>
            <a:ext cx="108305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a clear understanding of  what matters to people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 created  our shared vision of great care in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month 24 months ahead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 created an action plan of what we need to do to get there 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 what individuals and organisations will contribute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HAD FUN because we are doing this work in a new, participative and inspiring way</a:t>
            </a:r>
          </a:p>
          <a:p>
            <a:pPr marL="457200" indent="-457200" eaLnBrk="1" hangingPunct="1">
              <a:spcBef>
                <a:spcPct val="20000"/>
              </a:spcBef>
              <a:buFont typeface="+mj-lt"/>
              <a:buAutoNum type="arabicPeriod"/>
              <a:defRPr/>
            </a:pPr>
            <a:endParaRPr lang="en-US" sz="2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0">
            <a:extLst>
              <a:ext uri="{FF2B5EF4-FFF2-40B4-BE49-F238E27FC236}">
                <a16:creationId xmlns:a16="http://schemas.microsoft.com/office/drawing/2014/main" id="{6F26290A-CDC8-B70E-0F29-945C43E10854}"/>
              </a:ext>
            </a:extLst>
          </p:cNvPr>
          <p:cNvSpPr txBox="1">
            <a:spLocks/>
          </p:cNvSpPr>
          <p:nvPr/>
        </p:nvSpPr>
        <p:spPr>
          <a:xfrm>
            <a:off x="980498" y="565790"/>
            <a:ext cx="9299575" cy="487940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Today you will:</a:t>
            </a:r>
          </a:p>
        </p:txBody>
      </p:sp>
    </p:spTree>
    <p:extLst>
      <p:ext uri="{BB962C8B-B14F-4D97-AF65-F5344CB8AC3E}">
        <p14:creationId xmlns:p14="http://schemas.microsoft.com/office/powerpoint/2010/main" val="4063261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41400" y="3009900"/>
            <a:ext cx="10140307" cy="13589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Our focus question:</a:t>
            </a:r>
          </a:p>
          <a:p>
            <a:pPr algn="ctr"/>
            <a:endParaRPr lang="en-US" b="1" dirty="0">
              <a:solidFill>
                <a:srgbClr val="253B6C"/>
              </a:solidFill>
            </a:endParaRPr>
          </a:p>
          <a:p>
            <a:pPr algn="ctr"/>
            <a:r>
              <a:rPr lang="en-US" b="1" dirty="0">
                <a:solidFill>
                  <a:srgbClr val="253B6C"/>
                </a:solidFill>
              </a:rPr>
              <a:t>“What need to happen… </a:t>
            </a:r>
            <a:r>
              <a:rPr lang="en-US" b="1" dirty="0">
                <a:solidFill>
                  <a:srgbClr val="FF0000"/>
                </a:solidFill>
              </a:rPr>
              <a:t>add question</a:t>
            </a:r>
            <a:r>
              <a:rPr lang="en-US" b="1" dirty="0">
                <a:solidFill>
                  <a:srgbClr val="253B6C"/>
                </a:solidFill>
              </a:rPr>
              <a:t>”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644" y="487019"/>
            <a:ext cx="2480256" cy="23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178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39CF2F8-1D59-8090-2EE6-20ECE3AE3CD3}"/>
              </a:ext>
            </a:extLst>
          </p:cNvPr>
          <p:cNvSpPr/>
          <p:nvPr/>
        </p:nvSpPr>
        <p:spPr>
          <a:xfrm>
            <a:off x="333504" y="598256"/>
            <a:ext cx="3739265" cy="5253597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FB1C00-DFFE-0545-9592-E6AC02087EE0}"/>
              </a:ext>
            </a:extLst>
          </p:cNvPr>
          <p:cNvSpPr txBox="1"/>
          <p:nvPr/>
        </p:nvSpPr>
        <p:spPr>
          <a:xfrm>
            <a:off x="-776614" y="5285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3871AE4-91B1-2EDE-87B3-5710A439E54B}"/>
              </a:ext>
            </a:extLst>
          </p:cNvPr>
          <p:cNvSpPr/>
          <p:nvPr/>
        </p:nvSpPr>
        <p:spPr>
          <a:xfrm>
            <a:off x="4245539" y="582576"/>
            <a:ext cx="3592943" cy="5253598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603017-DDBB-44F5-1F32-56BAB9695F61}"/>
              </a:ext>
            </a:extLst>
          </p:cNvPr>
          <p:cNvSpPr txBox="1"/>
          <p:nvPr/>
        </p:nvSpPr>
        <p:spPr>
          <a:xfrm>
            <a:off x="4374572" y="901698"/>
            <a:ext cx="3383505" cy="41148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GB" sz="2400" b="1" dirty="0">
                <a:solidFill>
                  <a:srgbClr val="253B6C"/>
                </a:solidFill>
              </a:rPr>
              <a:t>Group Understandings</a:t>
            </a:r>
          </a:p>
          <a:p>
            <a:pPr>
              <a:spcAft>
                <a:spcPts val="800"/>
              </a:spcAft>
            </a:pPr>
            <a:endParaRPr lang="en-GB" sz="1500" b="1" dirty="0">
              <a:solidFill>
                <a:schemeClr val="bg1"/>
              </a:solidFill>
            </a:endParaRP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Be present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Stay curious. Respect and listen to different perspectives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Choose a growth mindset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Be responsible for your own learning and contribution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Spelling mistakes welcome!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Keep to time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OTHER?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5E787B8-0BFE-901E-2ED3-D62A0EFAB91A}"/>
              </a:ext>
            </a:extLst>
          </p:cNvPr>
          <p:cNvSpPr/>
          <p:nvPr/>
        </p:nvSpPr>
        <p:spPr>
          <a:xfrm>
            <a:off x="7995446" y="582960"/>
            <a:ext cx="3592943" cy="5253597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087DBD-E530-1DCD-2820-4082402A24CE}"/>
              </a:ext>
            </a:extLst>
          </p:cNvPr>
          <p:cNvSpPr txBox="1"/>
          <p:nvPr/>
        </p:nvSpPr>
        <p:spPr>
          <a:xfrm>
            <a:off x="8011252" y="901700"/>
            <a:ext cx="357713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253B6C"/>
                </a:solidFill>
              </a:rPr>
              <a:t>Car Park</a:t>
            </a: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04F01233-06F4-375A-B3EC-B26864E0B1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618" y="2857500"/>
            <a:ext cx="2514600" cy="1143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2B4A167-9DD2-95F5-B6BA-4033969B024F}"/>
              </a:ext>
            </a:extLst>
          </p:cNvPr>
          <p:cNvSpPr txBox="1"/>
          <p:nvPr/>
        </p:nvSpPr>
        <p:spPr>
          <a:xfrm>
            <a:off x="482601" y="812800"/>
            <a:ext cx="3352799" cy="4758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GB" sz="2400" b="1" dirty="0">
                <a:solidFill>
                  <a:srgbClr val="253B6C"/>
                </a:solidFill>
              </a:rPr>
              <a:t>Session Flow</a:t>
            </a:r>
          </a:p>
          <a:p>
            <a:pPr lvl="0">
              <a:lnSpc>
                <a:spcPct val="150000"/>
              </a:lnSpc>
            </a:pPr>
            <a:r>
              <a:rPr lang="en-GB" sz="1800" b="1" dirty="0">
                <a:solidFill>
                  <a:schemeClr val="bg1"/>
                </a:solidFill>
              </a:rPr>
              <a:t>Welcome and introductions 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chemeClr val="bg1"/>
                </a:solidFill>
              </a:rPr>
              <a:t>Introductions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chemeClr val="bg1"/>
                </a:solidFill>
              </a:rPr>
              <a:t>What we know so far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rgbClr val="00A18D"/>
                </a:solidFill>
              </a:rPr>
              <a:t>Break  </a:t>
            </a:r>
            <a:r>
              <a:rPr lang="en-GB" b="1" dirty="0">
                <a:solidFill>
                  <a:srgbClr val="FF0000"/>
                </a:solidFill>
              </a:rPr>
              <a:t>add timing</a:t>
            </a:r>
            <a:endParaRPr lang="en-GB" sz="1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E2E9E5"/>
                </a:solidFill>
              </a:rPr>
              <a:t>PATH planning session</a:t>
            </a:r>
          </a:p>
          <a:p>
            <a:pPr>
              <a:lnSpc>
                <a:spcPct val="150000"/>
              </a:lnSpc>
            </a:pPr>
            <a:r>
              <a:rPr lang="en-GB" b="1" dirty="0">
                <a:solidFill>
                  <a:srgbClr val="00A18D"/>
                </a:solidFill>
              </a:rPr>
              <a:t>Break  </a:t>
            </a:r>
            <a:r>
              <a:rPr lang="en-GB" b="1" dirty="0">
                <a:solidFill>
                  <a:srgbClr val="FF0000"/>
                </a:solidFill>
              </a:rPr>
              <a:t>add timing</a:t>
            </a:r>
            <a:endParaRPr lang="en-GB" sz="1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E2E9E5"/>
                </a:solidFill>
              </a:rPr>
              <a:t>PATH planning session</a:t>
            </a:r>
          </a:p>
          <a:p>
            <a:pPr>
              <a:lnSpc>
                <a:spcPct val="150000"/>
              </a:lnSpc>
            </a:pPr>
            <a:endParaRPr lang="en-US" b="1" dirty="0">
              <a:solidFill>
                <a:srgbClr val="E2E9E5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bg1"/>
                </a:solidFill>
              </a:rPr>
              <a:t>Pledges, next steps and feedback</a:t>
            </a:r>
            <a:endParaRPr lang="en-US" sz="1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chemeClr val="bg1"/>
                </a:solidFill>
              </a:rPr>
              <a:t>Finish: </a:t>
            </a:r>
            <a:r>
              <a:rPr lang="en-US" b="1" dirty="0">
                <a:solidFill>
                  <a:srgbClr val="FF0000"/>
                </a:solidFill>
              </a:rPr>
              <a:t>add finish time (3 hours)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084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Introductions on your tables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044" y="995019"/>
            <a:ext cx="2480256" cy="23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57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54100" y="2942885"/>
            <a:ext cx="10127607" cy="17053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b="1" dirty="0">
              <a:solidFill>
                <a:srgbClr val="00A18D"/>
              </a:solidFill>
            </a:endParaRP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07" y="1003300"/>
            <a:ext cx="4364593" cy="41043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EE5FF7-923C-B608-1278-BF3F4B5D85ED}"/>
              </a:ext>
            </a:extLst>
          </p:cNvPr>
          <p:cNvSpPr txBox="1"/>
          <p:nvPr/>
        </p:nvSpPr>
        <p:spPr>
          <a:xfrm>
            <a:off x="5308600" y="1003300"/>
            <a:ext cx="6426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Introductions in pairs: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name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role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you hope to gain from today</a:t>
            </a:r>
          </a:p>
        </p:txBody>
      </p:sp>
    </p:spTree>
    <p:extLst>
      <p:ext uri="{BB962C8B-B14F-4D97-AF65-F5344CB8AC3E}">
        <p14:creationId xmlns:p14="http://schemas.microsoft.com/office/powerpoint/2010/main" val="1727967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is Experience Led Commissioning?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4863"/>
      </p:ext>
    </p:extLst>
  </p:cSld>
  <p:clrMapOvr>
    <a:masterClrMapping/>
  </p:clrMapOvr>
</p:sld>
</file>

<file path=ppt/theme/theme1.xml><?xml version="1.0" encoding="utf-8"?>
<a:theme xmlns:a="http://schemas.openxmlformats.org/drawingml/2006/main" name="RedmoorELC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dmoorELC" id="{296BCD38-D91C-6F48-B99F-28DC11F08E26}" vid="{587E8A27-79E3-1D41-BABF-81B0BB7059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2BE61F814D2944B6BC5E97921D8F18" ma:contentTypeVersion="11" ma:contentTypeDescription="Create a new document." ma:contentTypeScope="" ma:versionID="b4513765b358a14703cd787cf7669f18">
  <xsd:schema xmlns:xsd="http://www.w3.org/2001/XMLSchema" xmlns:xs="http://www.w3.org/2001/XMLSchema" xmlns:p="http://schemas.microsoft.com/office/2006/metadata/properties" xmlns:ns2="bcf4674d-9330-4b7c-9960-e27f69f249bf" xmlns:ns3="e1f81281-6309-48af-ac9f-5c1c051b0f5f" targetNamespace="http://schemas.microsoft.com/office/2006/metadata/properties" ma:root="true" ma:fieldsID="76797677697c1d7bab08931d9dc6a867" ns2:_="" ns3:_="">
    <xsd:import namespace="bcf4674d-9330-4b7c-9960-e27f69f249bf"/>
    <xsd:import namespace="e1f81281-6309-48af-ac9f-5c1c051b0f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f4674d-9330-4b7c-9960-e27f69f249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f81281-6309-48af-ac9f-5c1c051b0f5f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C0BBF3E-9167-4B5D-956E-4190EEBD5F8A}">
  <ds:schemaRefs>
    <ds:schemaRef ds:uri="http://schemas.microsoft.com/office/2006/documentManagement/types"/>
    <ds:schemaRef ds:uri="http://schemas.microsoft.com/office/2006/metadata/properties"/>
    <ds:schemaRef ds:uri="bcf4674d-9330-4b7c-9960-e27f69f249bf"/>
    <ds:schemaRef ds:uri="http://purl.org/dc/elements/1.1/"/>
    <ds:schemaRef ds:uri="e1f81281-6309-48af-ac9f-5c1c051b0f5f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9224C27-0A57-4601-8285-A7932E293A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f4674d-9330-4b7c-9960-e27f69f249bf"/>
    <ds:schemaRef ds:uri="e1f81281-6309-48af-ac9f-5c1c051b0f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9F559D8-5B4C-41E3-9CF4-5C6DB8D95B9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14677</TotalTime>
  <Words>1026</Words>
  <Application>Microsoft Macintosh PowerPoint</Application>
  <PresentationFormat>Widescreen</PresentationFormat>
  <Paragraphs>168</Paragraphs>
  <Slides>35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Symbol</vt:lpstr>
      <vt:lpstr>RedmoorELC</vt:lpstr>
      <vt:lpstr>Experience Led Commissioning: PATH planning workshop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Buckle</dc:creator>
  <cp:lastModifiedBy>Georgina Craig</cp:lastModifiedBy>
  <cp:revision>247</cp:revision>
  <cp:lastPrinted>2021-02-09T10:46:35Z</cp:lastPrinted>
  <dcterms:created xsi:type="dcterms:W3CDTF">2020-10-14T10:10:44Z</dcterms:created>
  <dcterms:modified xsi:type="dcterms:W3CDTF">2024-01-17T18:17:07Z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0x010100932BE61F814D2944B6BC5E97921D8F18</vt:lpwstr>
  </property>
</Properties>
</file>