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9"/>
  </p:notesMasterIdLst>
  <p:sldIdLst>
    <p:sldId id="336" r:id="rId3"/>
    <p:sldId id="458" r:id="rId4"/>
    <p:sldId id="354" r:id="rId5"/>
    <p:sldId id="382" r:id="rId6"/>
    <p:sldId id="411" r:id="rId7"/>
    <p:sldId id="447" r:id="rId8"/>
    <p:sldId id="453" r:id="rId9"/>
    <p:sldId id="454" r:id="rId10"/>
    <p:sldId id="414" r:id="rId11"/>
    <p:sldId id="449" r:id="rId12"/>
    <p:sldId id="457" r:id="rId13"/>
    <p:sldId id="452" r:id="rId14"/>
    <p:sldId id="451" r:id="rId15"/>
    <p:sldId id="450" r:id="rId16"/>
    <p:sldId id="384" r:id="rId17"/>
    <p:sldId id="455" r:id="rId18"/>
    <p:sldId id="392" r:id="rId19"/>
    <p:sldId id="456" r:id="rId20"/>
    <p:sldId id="432" r:id="rId21"/>
    <p:sldId id="460" r:id="rId22"/>
    <p:sldId id="434" r:id="rId23"/>
    <p:sldId id="463" r:id="rId24"/>
    <p:sldId id="464" r:id="rId25"/>
    <p:sldId id="465" r:id="rId26"/>
    <p:sldId id="466" r:id="rId27"/>
    <p:sldId id="467" r:id="rId28"/>
    <p:sldId id="468" r:id="rId29"/>
    <p:sldId id="469" r:id="rId30"/>
    <p:sldId id="459" r:id="rId31"/>
    <p:sldId id="433" r:id="rId32"/>
    <p:sldId id="443" r:id="rId33"/>
    <p:sldId id="444" r:id="rId34"/>
    <p:sldId id="445" r:id="rId35"/>
    <p:sldId id="461" r:id="rId36"/>
    <p:sldId id="462" r:id="rId37"/>
    <p:sldId id="402" r:id="rId3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ヒラギノ角ゴ Pro W3" charset="-128"/>
        <a:cs typeface="+mn-cs"/>
      </a:defRPr>
    </a:lvl1pPr>
    <a:lvl2pPr marL="457200" algn="l" defTabSz="457200" rtl="0" fontAlgn="base">
      <a:spcBef>
        <a:spcPct val="0"/>
      </a:spcBef>
      <a:spcAft>
        <a:spcPct val="0"/>
      </a:spcAft>
      <a:defRPr kern="1200">
        <a:solidFill>
          <a:schemeClr val="tx1"/>
        </a:solidFill>
        <a:latin typeface="Arial" pitchFamily="34" charset="0"/>
        <a:ea typeface="ヒラギノ角ゴ Pro W3" charset="-128"/>
        <a:cs typeface="+mn-cs"/>
      </a:defRPr>
    </a:lvl2pPr>
    <a:lvl3pPr marL="914400" algn="l" defTabSz="457200" rtl="0" fontAlgn="base">
      <a:spcBef>
        <a:spcPct val="0"/>
      </a:spcBef>
      <a:spcAft>
        <a:spcPct val="0"/>
      </a:spcAft>
      <a:defRPr kern="1200">
        <a:solidFill>
          <a:schemeClr val="tx1"/>
        </a:solidFill>
        <a:latin typeface="Arial" pitchFamily="34" charset="0"/>
        <a:ea typeface="ヒラギノ角ゴ Pro W3" charset="-128"/>
        <a:cs typeface="+mn-cs"/>
      </a:defRPr>
    </a:lvl3pPr>
    <a:lvl4pPr marL="1371600" algn="l" defTabSz="457200" rtl="0" fontAlgn="base">
      <a:spcBef>
        <a:spcPct val="0"/>
      </a:spcBef>
      <a:spcAft>
        <a:spcPct val="0"/>
      </a:spcAft>
      <a:defRPr kern="1200">
        <a:solidFill>
          <a:schemeClr val="tx1"/>
        </a:solidFill>
        <a:latin typeface="Arial" pitchFamily="34" charset="0"/>
        <a:ea typeface="ヒラギノ角ゴ Pro W3" charset="-128"/>
        <a:cs typeface="+mn-cs"/>
      </a:defRPr>
    </a:lvl4pPr>
    <a:lvl5pPr marL="1828800" algn="l" defTabSz="457200" rtl="0" fontAlgn="base">
      <a:spcBef>
        <a:spcPct val="0"/>
      </a:spcBef>
      <a:spcAft>
        <a:spcPct val="0"/>
      </a:spcAft>
      <a:defRPr kern="1200">
        <a:solidFill>
          <a:schemeClr val="tx1"/>
        </a:solidFill>
        <a:latin typeface="Arial" pitchFamily="34" charset="0"/>
        <a:ea typeface="ヒラギノ角ゴ Pro W3" charset="-128"/>
        <a:cs typeface="+mn-cs"/>
      </a:defRPr>
    </a:lvl5pPr>
    <a:lvl6pPr marL="2286000" algn="l" defTabSz="914400" rtl="0" eaLnBrk="1" latinLnBrk="0" hangingPunct="1">
      <a:defRPr kern="1200">
        <a:solidFill>
          <a:schemeClr val="tx1"/>
        </a:solidFill>
        <a:latin typeface="Arial" pitchFamily="34" charset="0"/>
        <a:ea typeface="ヒラギノ角ゴ Pro W3" charset="-128"/>
        <a:cs typeface="+mn-cs"/>
      </a:defRPr>
    </a:lvl6pPr>
    <a:lvl7pPr marL="2743200" algn="l" defTabSz="914400" rtl="0" eaLnBrk="1" latinLnBrk="0" hangingPunct="1">
      <a:defRPr kern="1200">
        <a:solidFill>
          <a:schemeClr val="tx1"/>
        </a:solidFill>
        <a:latin typeface="Arial" pitchFamily="34" charset="0"/>
        <a:ea typeface="ヒラギノ角ゴ Pro W3" charset="-128"/>
        <a:cs typeface="+mn-cs"/>
      </a:defRPr>
    </a:lvl7pPr>
    <a:lvl8pPr marL="3200400" algn="l" defTabSz="914400" rtl="0" eaLnBrk="1" latinLnBrk="0" hangingPunct="1">
      <a:defRPr kern="1200">
        <a:solidFill>
          <a:schemeClr val="tx1"/>
        </a:solidFill>
        <a:latin typeface="Arial" pitchFamily="34" charset="0"/>
        <a:ea typeface="ヒラギノ角ゴ Pro W3" charset="-128"/>
        <a:cs typeface="+mn-cs"/>
      </a:defRPr>
    </a:lvl8pPr>
    <a:lvl9pPr marL="3657600" algn="l" defTabSz="914400" rtl="0" eaLnBrk="1" latinLnBrk="0" hangingPunct="1">
      <a:defRPr kern="1200">
        <a:solidFill>
          <a:schemeClr val="tx1"/>
        </a:solidFill>
        <a:latin typeface="Arial" pitchFamily="34" charset="0"/>
        <a:ea typeface="ヒラギノ角ゴ Pro W3"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1CF"/>
    <a:srgbClr val="009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6"/>
  </p:normalViewPr>
  <p:slideViewPr>
    <p:cSldViewPr snapToObjects="1">
      <p:cViewPr varScale="1">
        <p:scale>
          <a:sx n="102" d="100"/>
          <a:sy n="102" d="100"/>
        </p:scale>
        <p:origin x="1824"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1828800" cy="18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ヒラギノ角ゴ Pro W3"/>
                <a:cs typeface="ヒラギノ角ゴ Pro W3"/>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B7193C9-2083-4AFB-926A-121CDF66B782}" type="datetimeFigureOut">
              <a:rPr lang="en-GB"/>
              <a:pPr>
                <a:defRPr/>
              </a:pPr>
              <a:t>04/02/2024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ヒラギノ角ゴ Pro W3"/>
                <a:cs typeface="ヒラギノ角ゴ Pro W3"/>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E808ED28-7362-4FB6-BC6A-198C12BE4606}" type="slidenum">
              <a:rPr lang="en-GB"/>
              <a:pPr>
                <a:defRPr/>
              </a:pPr>
              <a:t>‹#›</a:t>
            </a:fld>
            <a:endParaRPr lang="en-GB"/>
          </a:p>
        </p:txBody>
      </p:sp>
    </p:spTree>
    <p:extLst>
      <p:ext uri="{BB962C8B-B14F-4D97-AF65-F5344CB8AC3E}">
        <p14:creationId xmlns:p14="http://schemas.microsoft.com/office/powerpoint/2010/main" val="28789254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4"/>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1B697C7-B8F6-4DF9-AEFE-F031C042C604}"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38721BE-5ED4-4A4E-837A-B103D87D3D7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5BAF3726-1603-47ED-8219-470800A5B81F}"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32C3E4-52B2-4A3C-9D29-0C06A3D21A7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7"/>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57"/>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ABA655F2-C0CA-4AA6-9B99-29221A89E696}"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D74851-FF8F-43E5-8AC3-C26E9A5BF97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4"/>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BD4B464-8B75-4E23-A65D-E342879B151C}"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7E9EB8-4152-49C9-8C6C-27AE9F38C13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fld id="{A42F2C3F-D785-B749-9B8D-0C53B244E1E8}" type="datetime1">
              <a:rPr lang="en-US"/>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112221C-46C2-5A47-8892-80783C0D39CC}" type="slidenum">
              <a:rPr lang="en-US"/>
              <a:pPr/>
              <a:t>‹#›</a:t>
            </a:fld>
            <a:endParaRPr lang="en-US"/>
          </a:p>
        </p:txBody>
      </p:sp>
    </p:spTree>
    <p:extLst>
      <p:ext uri="{BB962C8B-B14F-4D97-AF65-F5344CB8AC3E}">
        <p14:creationId xmlns:p14="http://schemas.microsoft.com/office/powerpoint/2010/main" val="2111894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9569C3D9-2196-4411-8319-432C73606D1B}"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BA2492-0B7B-48C9-8A3B-1EF85DF594A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9"/>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1B6F76CE-1D83-478A-AD4F-A6DF7F0AC424}" type="datetime1">
              <a:rPr lang="en-US"/>
              <a:pPr>
                <a:defRPr/>
              </a:pPr>
              <a:t>2/4/24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F76E16A-B2B3-4BE4-A317-43D2854BB5C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EED2E1DF-B677-4A98-859F-9B599A4B3B13}" type="datetime1">
              <a:rPr lang="en-US"/>
              <a:pPr>
                <a:defRPr/>
              </a:pPr>
              <a:t>2/4/24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7E2817C-673B-4149-9821-C4D3F9FF10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EC50607-8F7A-436B-A929-2FD97E3FBEED}" type="datetime1">
              <a:rPr lang="en-US"/>
              <a:pPr>
                <a:defRPr/>
              </a:pPr>
              <a:t>2/4/24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7BB3BCF-D6C0-4954-84F1-839BC1A7EF3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92DFC37-22F2-46BC-8BE0-8484DA9077CB}" type="datetime1">
              <a:rPr lang="en-US"/>
              <a:pPr>
                <a:defRPr/>
              </a:pPr>
              <a:t>2/4/24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704F1A0-A8A5-4DA0-939D-670F38ABC65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4851E14-72FD-4074-9F03-7BC3BAD5B1EA}" type="datetime1">
              <a:rPr lang="en-US"/>
              <a:pPr>
                <a:defRPr/>
              </a:pPr>
              <a:t>2/4/24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7D1B646-0FC4-40BC-808D-D8D87A4361E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3" y="273069"/>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F7A81DB8-AB40-4E3C-BA49-CA067316D5D4}" type="datetime1">
              <a:rPr lang="en-US"/>
              <a:pPr>
                <a:defRPr/>
              </a:pPr>
              <a:t>2/4/24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737389-F6DA-47CA-BE2E-D02E97AB820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19164919-95B5-4BBA-AB6D-0475E79DD51D}" type="datetime1">
              <a:rPr lang="en-US"/>
              <a:pPr>
                <a:defRPr/>
              </a:pPr>
              <a:t>2/4/24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C182017-E689-453C-8178-C81DFE2EF14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3C05A927-C916-4DB3-A8D2-A473B75AA41A}" type="datetime1">
              <a:rPr lang="en-US"/>
              <a:pPr>
                <a:defRPr/>
              </a:pPr>
              <a:t>2/4/24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18" charset="0"/>
                <a:ea typeface="ヒラギノ角ゴ Pro W3" pitchFamily="18"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A022785A-EB6E-463D-8710-52921613017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0" fontAlgn="base" hangingPunct="0">
        <a:spcBef>
          <a:spcPct val="0"/>
        </a:spcBef>
        <a:spcAft>
          <a:spcPct val="0"/>
        </a:spcAft>
        <a:defRPr sz="4400" kern="1200">
          <a:solidFill>
            <a:schemeClr val="tx1"/>
          </a:solidFill>
          <a:latin typeface="+mj-lt"/>
          <a:ea typeface="ヒラギノ角ゴ Pro W3" pitchFamily="18" charset="-128"/>
          <a:cs typeface="ヒラギノ角ゴ Pro W3" pitchFamily="18" charset="-128"/>
        </a:defRPr>
      </a:lvl1pPr>
      <a:lvl2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2pPr>
      <a:lvl3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3pPr>
      <a:lvl4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4pPr>
      <a:lvl5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5pPr>
      <a:lvl6pPr marL="4572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6pPr>
      <a:lvl7pPr marL="9144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7pPr>
      <a:lvl8pPr marL="13716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8pPr>
      <a:lvl9pPr marL="18288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ヒラギノ角ゴ Pro W3" pitchFamily="18" charset="-128"/>
          <a:cs typeface="ヒラギノ角ゴ Pro W3" pitchFamily="18"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ヒラギノ角ゴ Pro W3" pitchFamily="18" charset="-128"/>
          <a:cs typeface="ヒラギノ角ゴ Pro W3"/>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ヒラギノ角ゴ Pro W3" pitchFamily="18" charset="-128"/>
          <a:cs typeface="ヒラギノ角ゴ Pro W3"/>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pitchFamily="18" charset="-128"/>
          <a:cs typeface="ヒラギノ角ゴ Pro W3"/>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pitchFamily="18" charset="-128"/>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A258C874-9E63-41ED-BCCB-28206766E262}" type="datetime1">
              <a:rPr lang="en-US"/>
              <a:pPr>
                <a:defRPr/>
              </a:pPr>
              <a:t>2/4/24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ヒラギノ角ゴ Pro W3" charset="0"/>
                <a:cs typeface="ヒラギノ角ゴ Pro W3"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BD2F1B5F-F70D-4283-861B-3294019CD282}" type="slidenum">
              <a:rPr lang="en-US"/>
              <a:pPr>
                <a:defRPr/>
              </a:pPr>
              <a:t>‹#›</a:t>
            </a:fld>
            <a:endParaRPr lang="en-US"/>
          </a:p>
        </p:txBody>
      </p:sp>
      <p:sp>
        <p:nvSpPr>
          <p:cNvPr id="7" name="Rectangle 6"/>
          <p:cNvSpPr/>
          <p:nvPr userDrawn="1"/>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charset="0"/>
              <a:cs typeface="ヒラギノ角ゴ Pro W3" charset="0"/>
            </a:endParaRPr>
          </a:p>
        </p:txBody>
      </p:sp>
      <p:sp>
        <p:nvSpPr>
          <p:cNvPr id="8" name="Rounded Rectangle 7"/>
          <p:cNvSpPr/>
          <p:nvPr userDrawn="1"/>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charset="0"/>
              <a:cs typeface="ヒラギノ角ゴ Pro W3"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ctr" defTabSz="457200" rtl="0" eaLnBrk="0" fontAlgn="base" hangingPunct="0">
        <a:spcBef>
          <a:spcPct val="0"/>
        </a:spcBef>
        <a:spcAft>
          <a:spcPct val="0"/>
        </a:spcAft>
        <a:defRPr sz="4400" kern="1200">
          <a:solidFill>
            <a:schemeClr val="tx1"/>
          </a:solidFill>
          <a:latin typeface="+mj-lt"/>
          <a:ea typeface="ヒラギノ角ゴ Pro W3" pitchFamily="18" charset="-128"/>
          <a:cs typeface="ヒラギノ角ゴ Pro W3" pitchFamily="18" charset="-128"/>
        </a:defRPr>
      </a:lvl1pPr>
      <a:lvl2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2pPr>
      <a:lvl3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3pPr>
      <a:lvl4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4pPr>
      <a:lvl5pPr algn="ctr" defTabSz="457200" rtl="0" eaLnBrk="0" fontAlgn="base" hangingPunct="0">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5pPr>
      <a:lvl6pPr marL="4572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6pPr>
      <a:lvl7pPr marL="9144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7pPr>
      <a:lvl8pPr marL="13716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8pPr>
      <a:lvl9pPr marL="1828800" algn="ctr" defTabSz="457200" rtl="0" fontAlgn="base">
        <a:spcBef>
          <a:spcPct val="0"/>
        </a:spcBef>
        <a:spcAft>
          <a:spcPct val="0"/>
        </a:spcAft>
        <a:defRPr sz="4400">
          <a:solidFill>
            <a:schemeClr val="tx1"/>
          </a:solidFill>
          <a:latin typeface="Calibri" pitchFamily="18" charset="0"/>
          <a:ea typeface="ヒラギノ角ゴ Pro W3" pitchFamily="18" charset="-128"/>
          <a:cs typeface="ヒラギノ角ゴ Pro W3" pitchFamily="18"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ヒラギノ角ゴ Pro W3" pitchFamily="18" charset="-128"/>
          <a:cs typeface="ヒラギノ角ゴ Pro W3" pitchFamily="18"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ヒラギノ角ゴ Pro W3" pitchFamily="18" charset="-128"/>
          <a:cs typeface="ヒラギノ角ゴ Pro W3" charset="0"/>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10"/>
          <p:cNvGrpSpPr>
            <a:grpSpLocks/>
          </p:cNvGrpSpPr>
          <p:nvPr/>
        </p:nvGrpSpPr>
        <p:grpSpPr bwMode="auto">
          <a:xfrm>
            <a:off x="0" y="0"/>
            <a:ext cx="9144000" cy="6858000"/>
            <a:chOff x="0" y="0"/>
            <a:chExt cx="9144000" cy="685800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grpSp>
      <p:sp>
        <p:nvSpPr>
          <p:cNvPr id="3075" name="Subtitle 2"/>
          <p:cNvSpPr>
            <a:spLocks noGrp="1"/>
          </p:cNvSpPr>
          <p:nvPr>
            <p:ph type="subTitle" idx="1"/>
          </p:nvPr>
        </p:nvSpPr>
        <p:spPr>
          <a:xfrm>
            <a:off x="1371600" y="5257800"/>
            <a:ext cx="6400800" cy="890588"/>
          </a:xfrm>
        </p:spPr>
        <p:txBody>
          <a:bodyPr/>
          <a:lstStyle/>
          <a:p>
            <a:pPr eaLnBrk="1" hangingPunct="1"/>
            <a:endParaRPr lang="en-US" b="1">
              <a:solidFill>
                <a:srgbClr val="0091CF"/>
              </a:solidFill>
              <a:ea typeface="ヒラギノ角ゴ Pro W3" charset="-128"/>
            </a:endParaRPr>
          </a:p>
        </p:txBody>
      </p:sp>
      <p:sp>
        <p:nvSpPr>
          <p:cNvPr id="3076" name="Title 1"/>
          <p:cNvSpPr>
            <a:spLocks noGrp="1"/>
          </p:cNvSpPr>
          <p:nvPr>
            <p:ph type="ctrTitle"/>
          </p:nvPr>
        </p:nvSpPr>
        <p:spPr>
          <a:xfrm>
            <a:off x="685800" y="4419600"/>
            <a:ext cx="7772400" cy="1192213"/>
          </a:xfrm>
        </p:spPr>
        <p:txBody>
          <a:bodyPr/>
          <a:lstStyle/>
          <a:p>
            <a:pPr eaLnBrk="1" hangingPunct="1"/>
            <a:br>
              <a:rPr lang="en-US" sz="3600" b="1" dirty="0">
                <a:solidFill>
                  <a:srgbClr val="0091CF"/>
                </a:solidFill>
                <a:ea typeface="ヒラギノ角ゴ Pro W3" charset="-128"/>
              </a:rPr>
            </a:br>
            <a:r>
              <a:rPr lang="en-US" sz="3600" b="1" dirty="0">
                <a:solidFill>
                  <a:srgbClr val="000000"/>
                </a:solidFill>
                <a:ea typeface="ヒラギノ角ゴ Pro W3" charset="-128"/>
              </a:rPr>
              <a:t>CASE STUDY</a:t>
            </a:r>
            <a:br>
              <a:rPr lang="en-US" sz="3600" b="1" dirty="0">
                <a:solidFill>
                  <a:srgbClr val="000000"/>
                </a:solidFill>
                <a:ea typeface="ヒラギノ角ゴ Pro W3" charset="-128"/>
              </a:rPr>
            </a:br>
            <a:r>
              <a:rPr lang="en-US" sz="3600" b="1" dirty="0">
                <a:solidFill>
                  <a:srgbClr val="000000"/>
                </a:solidFill>
                <a:ea typeface="ヒラギノ角ゴ Pro W3" charset="-128"/>
              </a:rPr>
              <a:t>North Lincolnshire ELC™ </a:t>
            </a:r>
            <a:r>
              <a:rPr lang="en-US" sz="3600" b="1" dirty="0" err="1">
                <a:solidFill>
                  <a:srgbClr val="000000"/>
                </a:solidFill>
                <a:ea typeface="ヒラギノ角ゴ Pro W3" charset="-128"/>
              </a:rPr>
              <a:t>Programme</a:t>
            </a:r>
            <a:r>
              <a:rPr lang="en-US" sz="3600" b="1" dirty="0">
                <a:solidFill>
                  <a:srgbClr val="000000"/>
                </a:solidFill>
                <a:ea typeface="ヒラギノ角ゴ Pro W3" charset="-128"/>
              </a:rPr>
              <a:t>: Keeping Well and Living an Independent Life </a:t>
            </a:r>
            <a:br>
              <a:rPr lang="en-US" sz="3600" b="1" dirty="0">
                <a:solidFill>
                  <a:srgbClr val="000000"/>
                </a:solidFill>
                <a:ea typeface="ヒラギノ角ゴ Pro W3" charset="-128"/>
              </a:rPr>
            </a:br>
            <a:r>
              <a:rPr lang="en-US" sz="3600" b="1" dirty="0">
                <a:solidFill>
                  <a:srgbClr val="000000"/>
                </a:solidFill>
                <a:ea typeface="ヒラギノ角ゴ Pro W3" charset="-128"/>
              </a:rPr>
              <a:t> July 2013 </a:t>
            </a:r>
            <a:br>
              <a:rPr lang="en-US" sz="4800" b="1" dirty="0">
                <a:solidFill>
                  <a:srgbClr val="000000"/>
                </a:solidFill>
                <a:ea typeface="ヒラギノ角ゴ Pro W3" charset="-128"/>
              </a:rPr>
            </a:br>
            <a:endParaRPr lang="en-US" sz="3200" b="1" dirty="0">
              <a:solidFill>
                <a:srgbClr val="000000"/>
              </a:solidFill>
              <a:ea typeface="ヒラギノ角ゴ Pro W3" charset="-128"/>
            </a:endParaRPr>
          </a:p>
        </p:txBody>
      </p:sp>
      <p:pic>
        <p:nvPicPr>
          <p:cNvPr id="3077" name="Picture 7" descr="ELC logo.jpg"/>
          <p:cNvPicPr>
            <a:picLocks noChangeAspect="1"/>
          </p:cNvPicPr>
          <p:nvPr/>
        </p:nvPicPr>
        <p:blipFill>
          <a:blip r:embed="rId2"/>
          <a:srcRect/>
          <a:stretch>
            <a:fillRect/>
          </a:stretch>
        </p:blipFill>
        <p:spPr bwMode="auto">
          <a:xfrm>
            <a:off x="2743200" y="152400"/>
            <a:ext cx="3657600" cy="315118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People say…</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70C0"/>
              </a:solidFill>
            </a:endParaRPr>
          </a:p>
          <a:p>
            <a:pPr>
              <a:spcBef>
                <a:spcPct val="20000"/>
              </a:spcBef>
            </a:pPr>
            <a:endParaRPr lang="en-GB" sz="2400" b="1" dirty="0">
              <a:solidFill>
                <a:srgbClr val="0070C0"/>
              </a:solidFill>
            </a:endParaRPr>
          </a:p>
          <a:p>
            <a:pPr>
              <a:spcBef>
                <a:spcPct val="20000"/>
              </a:spcBef>
            </a:pPr>
            <a:endParaRPr lang="en-GB" sz="2400" b="1" dirty="0">
              <a:solidFill>
                <a:srgbClr val="0091CF"/>
              </a:solidFill>
            </a:endParaRPr>
          </a:p>
          <a:p>
            <a:pPr>
              <a:spcBef>
                <a:spcPct val="20000"/>
              </a:spcBef>
            </a:pPr>
            <a:r>
              <a:rPr lang="en-GB" sz="2400" b="1" dirty="0">
                <a:solidFill>
                  <a:srgbClr val="3366FF"/>
                </a:solidFill>
              </a:rPr>
              <a:t>“IT FEELS LIKE THAT UNTIL YOU HIT CRISIS,  HEALTH SERVICES ARE ABSENT. WHEN YOU ARE IN CRISIS, YOU FEEL UNSUPPORTED”</a:t>
            </a:r>
          </a:p>
          <a:p>
            <a:pPr>
              <a:spcBef>
                <a:spcPct val="20000"/>
              </a:spcBef>
            </a:pPr>
            <a:endParaRPr lang="en-GB" sz="2400" b="1" dirty="0">
              <a:solidFill>
                <a:srgbClr val="0091CF"/>
              </a:solidFill>
            </a:endParaRPr>
          </a:p>
          <a:p>
            <a:pPr>
              <a:spcBef>
                <a:spcPct val="20000"/>
              </a:spcBef>
            </a:pPr>
            <a:r>
              <a:rPr lang="en-GB" sz="2400" b="1" dirty="0"/>
              <a:t>Currently commissioned services are reactive – not proactive and do not focus on prevention </a:t>
            </a:r>
          </a:p>
          <a:p>
            <a:pPr>
              <a:spcBef>
                <a:spcPct val="20000"/>
              </a:spcBef>
            </a:pPr>
            <a:endParaRPr lang="en-GB" sz="2400" b="1" dirty="0">
              <a:solidFill>
                <a:srgbClr val="0091CF"/>
              </a:solidFill>
            </a:endParaRPr>
          </a:p>
          <a:p>
            <a:pPr>
              <a:spcBef>
                <a:spcPct val="20000"/>
              </a:spcBef>
            </a:pPr>
            <a:endParaRPr lang="en-GB" sz="2400" b="1" dirty="0">
              <a:solidFill>
                <a:srgbClr val="0070C0"/>
              </a:solidFill>
            </a:endParaRP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2293822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People say…</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91CF"/>
              </a:solidFill>
            </a:endParaRPr>
          </a:p>
          <a:p>
            <a:pPr>
              <a:spcBef>
                <a:spcPct val="20000"/>
              </a:spcBef>
            </a:pPr>
            <a:r>
              <a:rPr lang="en-GB" sz="2400" b="1" dirty="0">
                <a:solidFill>
                  <a:srgbClr val="3366FF"/>
                </a:solidFill>
              </a:rPr>
              <a:t>“I WANT SOMEONE WHO ‘SEES ME’ – A SAFE PERSON WITH WHOM I HAVE A CLOSE RELATIONSHIP. I WANT THEM TO WORK WITH ME TO PREVENT CRISES IN CARE AND SUPPORT ME TO KEEP WELL AND LIVE INDEPENDENTLY”</a:t>
            </a:r>
          </a:p>
          <a:p>
            <a:pPr>
              <a:spcBef>
                <a:spcPct val="20000"/>
              </a:spcBef>
            </a:pPr>
            <a:endParaRPr lang="en-GB" sz="2400" b="1" dirty="0">
              <a:solidFill>
                <a:srgbClr val="0091CF"/>
              </a:solidFill>
            </a:endParaRPr>
          </a:p>
          <a:p>
            <a:pPr>
              <a:spcBef>
                <a:spcPct val="20000"/>
              </a:spcBef>
            </a:pPr>
            <a:r>
              <a:rPr lang="en-GB" sz="2400" b="1" dirty="0"/>
              <a:t>Current commissioned services are not relationship based. There is no incentive to build relationships and continuity. They do not focus on helping people prevent crisis themselves – nor on supporting people     to keep well and independent</a:t>
            </a:r>
          </a:p>
          <a:p>
            <a:pPr>
              <a:spcBef>
                <a:spcPct val="20000"/>
              </a:spcBef>
            </a:pPr>
            <a:endParaRPr lang="en-GB" sz="2400" b="1" dirty="0">
              <a:solidFill>
                <a:srgbClr val="0091CF"/>
              </a:solidFill>
            </a:endParaRPr>
          </a:p>
          <a:p>
            <a:pPr>
              <a:spcBef>
                <a:spcPct val="20000"/>
              </a:spcBef>
            </a:pPr>
            <a:endParaRPr lang="en-GB" sz="2400" b="1" dirty="0">
              <a:solidFill>
                <a:srgbClr val="0070C0"/>
              </a:solidFill>
            </a:endParaRP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4011654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ea typeface="ヒラギノ角ゴ Pro W3" charset="-128"/>
              </a:rPr>
              <a:t>People say…</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70C0"/>
              </a:solidFill>
            </a:endParaRPr>
          </a:p>
          <a:p>
            <a:pPr>
              <a:spcBef>
                <a:spcPct val="20000"/>
              </a:spcBef>
            </a:pPr>
            <a:endParaRPr lang="en-GB" sz="2400" b="1" dirty="0">
              <a:solidFill>
                <a:srgbClr val="0070C0"/>
              </a:solidFill>
            </a:endParaRPr>
          </a:p>
          <a:p>
            <a:pPr>
              <a:spcBef>
                <a:spcPct val="20000"/>
              </a:spcBef>
            </a:pPr>
            <a:r>
              <a:rPr lang="en-GB" sz="2400" b="1" dirty="0">
                <a:solidFill>
                  <a:srgbClr val="3366FF"/>
                </a:solidFill>
              </a:rPr>
              <a:t>“WE WANT TO GIVE BACK / MAKE A DIFFERENCE TO THE LIVES OF OTHER PEOPLE. IT KEEPS US WELL” – This includes people who feel ‘written off’ by commissioners and society e.g. retired older people, care home residents</a:t>
            </a:r>
          </a:p>
          <a:p>
            <a:pPr>
              <a:spcBef>
                <a:spcPct val="20000"/>
              </a:spcBef>
            </a:pPr>
            <a:endParaRPr lang="en-GB" sz="2400" b="1" dirty="0">
              <a:solidFill>
                <a:srgbClr val="0091CF"/>
              </a:solidFill>
            </a:endParaRPr>
          </a:p>
          <a:p>
            <a:pPr>
              <a:spcBef>
                <a:spcPct val="20000"/>
              </a:spcBef>
            </a:pPr>
            <a:r>
              <a:rPr lang="en-GB" sz="2400" b="1" dirty="0"/>
              <a:t>Commissioners are not building on this energy and good will by investing in managing and developing a rich seam of community networks and  volunteering</a:t>
            </a: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2123561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ea typeface="ヒラギノ角ゴ Pro W3" charset="-128"/>
              </a:rPr>
              <a:t>We found…</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70C0"/>
              </a:solidFill>
            </a:endParaRPr>
          </a:p>
          <a:p>
            <a:pPr>
              <a:spcBef>
                <a:spcPct val="20000"/>
              </a:spcBef>
            </a:pPr>
            <a:endParaRPr lang="en-GB" sz="2400" b="1" dirty="0">
              <a:solidFill>
                <a:srgbClr val="0070C0"/>
              </a:solidFill>
            </a:endParaRPr>
          </a:p>
          <a:p>
            <a:pPr>
              <a:spcBef>
                <a:spcPct val="20000"/>
              </a:spcBef>
            </a:pPr>
            <a:r>
              <a:rPr lang="en-GB" sz="2400" b="1" dirty="0">
                <a:solidFill>
                  <a:srgbClr val="3366FF"/>
                </a:solidFill>
              </a:rPr>
              <a:t>THE LIFE SKILLS PEOPLE LEARN AS YOUNG ADULTS DETERMINE THEIR ABILITY TO KEEP WELL – AS DO THE COPING STRATEGIES PEOPLE ARE ABLE TO CHOOSE AND THEIR CURRENT EMOTIONAL WELL BEING</a:t>
            </a:r>
          </a:p>
          <a:p>
            <a:pPr>
              <a:spcBef>
                <a:spcPct val="20000"/>
              </a:spcBef>
            </a:pPr>
            <a:endParaRPr lang="en-GB" sz="2400" b="1" dirty="0">
              <a:solidFill>
                <a:srgbClr val="0091CF"/>
              </a:solidFill>
            </a:endParaRPr>
          </a:p>
          <a:p>
            <a:pPr>
              <a:spcBef>
                <a:spcPct val="20000"/>
              </a:spcBef>
            </a:pPr>
            <a:r>
              <a:rPr lang="en-GB" sz="2400" b="1" dirty="0">
                <a:solidFill>
                  <a:srgbClr val="0091CF"/>
                </a:solidFill>
              </a:rPr>
              <a:t>Commissioners need to invest in building life skills skills, teaching positive coping strategies  and emotional well being (peer led education is powerful)</a:t>
            </a:r>
          </a:p>
          <a:p>
            <a:pPr>
              <a:spcBef>
                <a:spcPct val="20000"/>
              </a:spcBef>
            </a:pPr>
            <a:endParaRPr lang="en-GB" sz="2400" b="1" dirty="0">
              <a:solidFill>
                <a:srgbClr val="0070C0"/>
              </a:solidFill>
            </a:endParaRP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3720015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We found…</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70C0"/>
              </a:solidFill>
            </a:endParaRPr>
          </a:p>
          <a:p>
            <a:pPr>
              <a:spcBef>
                <a:spcPct val="20000"/>
              </a:spcBef>
            </a:pPr>
            <a:endParaRPr lang="en-GB" sz="2400" b="1" dirty="0">
              <a:solidFill>
                <a:srgbClr val="0091CF"/>
              </a:solidFill>
            </a:endParaRPr>
          </a:p>
          <a:p>
            <a:pPr>
              <a:spcBef>
                <a:spcPct val="20000"/>
              </a:spcBef>
            </a:pPr>
            <a:r>
              <a:rPr lang="en-GB" sz="2400" b="1" dirty="0">
                <a:solidFill>
                  <a:srgbClr val="3366FF"/>
                </a:solidFill>
              </a:rPr>
              <a:t>FAMILIES WITH PRE SCHOOL CHILDREN, FAMILY CARERS, OLDER PEOPLE, PEOPLE EARLY IN RECOVERY (ALCOHOL, DRUG) OR WHO WERE BROUGHT UP IN THE CARE SYSTEM ARE ESPECIALLY VULNERABLE</a:t>
            </a:r>
          </a:p>
          <a:p>
            <a:pPr>
              <a:spcBef>
                <a:spcPct val="20000"/>
              </a:spcBef>
            </a:pPr>
            <a:r>
              <a:rPr lang="en-GB" sz="2400" b="1" dirty="0">
                <a:solidFill>
                  <a:srgbClr val="000000"/>
                </a:solidFill>
              </a:rPr>
              <a:t>They are all in transition. They need a close relationship with someone supportive connected to the ‘system’ (not always a health/social care professional) to mentor and guide them; and to peers</a:t>
            </a:r>
          </a:p>
          <a:p>
            <a:pPr>
              <a:spcBef>
                <a:spcPct val="20000"/>
              </a:spcBef>
            </a:pPr>
            <a:endParaRPr lang="en-GB" sz="2400" b="1" dirty="0">
              <a:solidFill>
                <a:srgbClr val="000000"/>
              </a:solidFill>
            </a:endParaRPr>
          </a:p>
          <a:p>
            <a:pPr>
              <a:spcBef>
                <a:spcPct val="20000"/>
              </a:spcBef>
              <a:buFont typeface="Arial" pitchFamily="34" charset="0"/>
              <a:buChar char="•"/>
            </a:pPr>
            <a:endParaRPr lang="en-GB" sz="3200" b="1" dirty="0">
              <a:solidFill>
                <a:srgbClr val="000000"/>
              </a:solidFill>
            </a:endParaRPr>
          </a:p>
        </p:txBody>
      </p:sp>
    </p:spTree>
    <p:extLst>
      <p:ext uri="{BB962C8B-B14F-4D97-AF65-F5344CB8AC3E}">
        <p14:creationId xmlns:p14="http://schemas.microsoft.com/office/powerpoint/2010/main" val="3371255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1268" name="Title 1"/>
          <p:cNvSpPr>
            <a:spLocks noGrp="1"/>
          </p:cNvSpPr>
          <p:nvPr>
            <p:ph type="ctrTitle"/>
          </p:nvPr>
        </p:nvSpPr>
        <p:spPr>
          <a:xfrm>
            <a:off x="381000" y="331788"/>
            <a:ext cx="8286750" cy="1116012"/>
          </a:xfrm>
        </p:spPr>
        <p:txBody>
          <a:bodyPr/>
          <a:lstStyle/>
          <a:p>
            <a:pPr algn="l" eaLnBrk="1" hangingPunct="1"/>
            <a:endParaRPr lang="en-US" sz="4800" b="1">
              <a:solidFill>
                <a:srgbClr val="0091CF"/>
              </a:solidFill>
              <a:ea typeface="ヒラギノ角ゴ Pro W3" charset="-128"/>
            </a:endParaRPr>
          </a:p>
        </p:txBody>
      </p:sp>
      <p:pic>
        <p:nvPicPr>
          <p:cNvPr id="11269"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11270"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r>
              <a:rPr lang="en-GB" sz="4400" b="1" i="1" dirty="0">
                <a:solidFill>
                  <a:srgbClr val="000000"/>
                </a:solidFill>
              </a:rPr>
              <a:t>Emotional maps</a:t>
            </a:r>
          </a:p>
          <a:p>
            <a:pPr>
              <a:spcBef>
                <a:spcPct val="20000"/>
              </a:spcBef>
            </a:pPr>
            <a:r>
              <a:rPr lang="en-GB" sz="4400" b="1" i="1" dirty="0">
                <a:solidFill>
                  <a:srgbClr val="000000"/>
                </a:solidFill>
              </a:rPr>
              <a:t>CURRENT</a:t>
            </a:r>
          </a:p>
          <a:p>
            <a:pPr>
              <a:spcBef>
                <a:spcPct val="20000"/>
              </a:spcBef>
            </a:pPr>
            <a:endParaRPr lang="en-GB" sz="4400" b="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1999" y="1502256"/>
            <a:ext cx="7985125" cy="4419600"/>
          </a:xfrm>
          <a:prstGeom prst="rect">
            <a:avLst/>
          </a:prstGeom>
          <a:gradFill>
            <a:gsLst>
              <a:gs pos="0">
                <a:srgbClr val="0093D3">
                  <a:alpha val="47000"/>
                </a:srgbClr>
              </a:gs>
              <a:gs pos="100000">
                <a:schemeClr val="bg1">
                  <a:alpha val="0"/>
                </a:schemeClr>
              </a:gs>
            </a:gsLst>
            <a:lin ang="11520000" scaled="0"/>
          </a:gra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charset="0"/>
              <a:cs typeface="ヒラギノ角ゴ Pro W3" charset="0"/>
            </a:endParaRPr>
          </a:p>
        </p:txBody>
      </p:sp>
      <p:cxnSp>
        <p:nvCxnSpPr>
          <p:cNvPr id="19" name="Straight Connector 18"/>
          <p:cNvCxnSpPr/>
          <p:nvPr/>
        </p:nvCxnSpPr>
        <p:spPr>
          <a:xfrm rot="5400000">
            <a:off x="-466724" y="3508375"/>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148432" y="3509169"/>
            <a:ext cx="4876800" cy="1587"/>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1596231" y="3521870"/>
            <a:ext cx="4873625" cy="1588"/>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2454275" y="3529014"/>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3132138" y="3503612"/>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56" name="Title 1"/>
          <p:cNvSpPr txBox="1">
            <a:spLocks/>
          </p:cNvSpPr>
          <p:nvPr/>
        </p:nvSpPr>
        <p:spPr bwMode="auto">
          <a:xfrm>
            <a:off x="304800" y="333375"/>
            <a:ext cx="7038975"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1600" dirty="0">
                <a:solidFill>
                  <a:srgbClr val="0091CF"/>
                </a:solidFill>
                <a:latin typeface="Verdana" charset="0"/>
              </a:rPr>
              <a:t>Keeping Well in North Lincolnshire Emotional Map: </a:t>
            </a:r>
          </a:p>
          <a:p>
            <a:r>
              <a:rPr lang="en-GB" sz="1600" dirty="0">
                <a:solidFill>
                  <a:srgbClr val="0091CF"/>
                </a:solidFill>
                <a:latin typeface="Verdana" charset="0"/>
              </a:rPr>
              <a:t>CURRENT EXPERIENCE</a:t>
            </a:r>
          </a:p>
        </p:txBody>
      </p:sp>
      <p:cxnSp>
        <p:nvCxnSpPr>
          <p:cNvPr id="7" name="Straight Arrow Connector 6"/>
          <p:cNvCxnSpPr/>
          <p:nvPr/>
        </p:nvCxnSpPr>
        <p:spPr>
          <a:xfrm>
            <a:off x="762000" y="6248400"/>
            <a:ext cx="7986713" cy="0"/>
          </a:xfrm>
          <a:prstGeom prst="straightConnector1">
            <a:avLst/>
          </a:prstGeom>
          <a:ln w="101600">
            <a:solidFill>
              <a:srgbClr val="0091C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a:off x="-1766095" y="3542507"/>
            <a:ext cx="4876800" cy="1587"/>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59" name="Straight Connector 8"/>
          <p:cNvCxnSpPr>
            <a:cxnSpLocks noChangeShapeType="1"/>
          </p:cNvCxnSpPr>
          <p:nvPr/>
        </p:nvCxnSpPr>
        <p:spPr bwMode="auto">
          <a:xfrm flipH="1" flipV="1">
            <a:off x="457200" y="1481138"/>
            <a:ext cx="8291513" cy="0"/>
          </a:xfrm>
          <a:prstGeom prst="line">
            <a:avLst/>
          </a:prstGeom>
          <a:noFill/>
          <a:ln w="25400">
            <a:solidFill>
              <a:srgbClr val="7F7F7F"/>
            </a:solidFill>
            <a:round/>
            <a:headEnd/>
            <a:tailEnd/>
          </a:ln>
          <a:extLst>
            <a:ext uri="{909E8E84-426E-40dd-AFC4-6F175D3DCCD1}">
              <a14:hiddenFill xmlns:a14="http://schemas.microsoft.com/office/drawing/2010/main" xmlns="">
                <a:noFill/>
              </a14:hiddenFill>
            </a:ext>
          </a:extLst>
        </p:spPr>
      </p:cxnSp>
      <p:cxnSp>
        <p:nvCxnSpPr>
          <p:cNvPr id="2060" name="Straight Connector 9"/>
          <p:cNvCxnSpPr>
            <a:cxnSpLocks noChangeShapeType="1"/>
          </p:cNvCxnSpPr>
          <p:nvPr/>
        </p:nvCxnSpPr>
        <p:spPr bwMode="auto">
          <a:xfrm flipH="1" flipV="1">
            <a:off x="457200" y="5943600"/>
            <a:ext cx="8291513" cy="1588"/>
          </a:xfrm>
          <a:prstGeom prst="line">
            <a:avLst/>
          </a:prstGeom>
          <a:noFill/>
          <a:ln w="25400">
            <a:solidFill>
              <a:srgbClr val="7F7F7F"/>
            </a:solidFill>
            <a:round/>
            <a:headEnd/>
            <a:tailEnd/>
          </a:ln>
          <a:extLst>
            <a:ext uri="{909E8E84-426E-40dd-AFC4-6F175D3DCCD1}">
              <a14:hiddenFill xmlns:a14="http://schemas.microsoft.com/office/drawing/2010/main" xmlns="">
                <a:noFill/>
              </a14:hiddenFill>
            </a:ext>
          </a:extLst>
        </p:spPr>
      </p:cxnSp>
      <p:cxnSp>
        <p:nvCxnSpPr>
          <p:cNvPr id="26" name="Straight Connector 25"/>
          <p:cNvCxnSpPr/>
          <p:nvPr/>
        </p:nvCxnSpPr>
        <p:spPr>
          <a:xfrm rot="5400000">
            <a:off x="6539706" y="3734594"/>
            <a:ext cx="4416425" cy="1588"/>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2062" name="Picture 27" descr="_.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4650" y="5797550"/>
            <a:ext cx="298450" cy="29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63" name="Picture 28" descr="+.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4650" y="1377950"/>
            <a:ext cx="298450" cy="29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64" name="Title 1"/>
          <p:cNvSpPr txBox="1">
            <a:spLocks/>
          </p:cNvSpPr>
          <p:nvPr/>
        </p:nvSpPr>
        <p:spPr bwMode="auto">
          <a:xfrm>
            <a:off x="762000" y="1071563"/>
            <a:ext cx="615950"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Childhood</a:t>
            </a:r>
            <a:endParaRPr lang="en-GB" sz="600" dirty="0">
              <a:solidFill>
                <a:srgbClr val="0091CF"/>
              </a:solidFill>
              <a:latin typeface="Verdana" charset="0"/>
            </a:endParaRPr>
          </a:p>
        </p:txBody>
      </p:sp>
      <p:cxnSp>
        <p:nvCxnSpPr>
          <p:cNvPr id="55" name="Straight Connector 54"/>
          <p:cNvCxnSpPr/>
          <p:nvPr/>
        </p:nvCxnSpPr>
        <p:spPr>
          <a:xfrm rot="5400000">
            <a:off x="-1082674" y="3505200"/>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66" name="Title 1"/>
          <p:cNvSpPr txBox="1">
            <a:spLocks/>
          </p:cNvSpPr>
          <p:nvPr/>
        </p:nvSpPr>
        <p:spPr bwMode="auto">
          <a:xfrm>
            <a:off x="3203575" y="6381750"/>
            <a:ext cx="289242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US" sz="700">
                <a:solidFill>
                  <a:srgbClr val="7F7F7F"/>
                </a:solidFill>
              </a:rPr>
              <a:t>Copyright GCA Ltd 2012. All Rights Reserved.</a:t>
            </a:r>
          </a:p>
        </p:txBody>
      </p:sp>
      <p:cxnSp>
        <p:nvCxnSpPr>
          <p:cNvPr id="62" name="Straight Connector 61"/>
          <p:cNvCxnSpPr/>
          <p:nvPr/>
        </p:nvCxnSpPr>
        <p:spPr>
          <a:xfrm flipH="1">
            <a:off x="3311526" y="1074738"/>
            <a:ext cx="1587" cy="487362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2068" name="Picture 6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56550" y="277813"/>
            <a:ext cx="87312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7429" name="Straight Connector 8"/>
          <p:cNvCxnSpPr>
            <a:cxnSpLocks noChangeShapeType="1"/>
          </p:cNvCxnSpPr>
          <p:nvPr/>
        </p:nvCxnSpPr>
        <p:spPr bwMode="auto">
          <a:xfrm flipV="1">
            <a:off x="250825" y="2060575"/>
            <a:ext cx="801688" cy="369888"/>
          </a:xfrm>
          <a:prstGeom prst="line">
            <a:avLst/>
          </a:prstGeom>
          <a:noFill/>
          <a:ln w="38100">
            <a:solidFill>
              <a:schemeClr val="accent1"/>
            </a:solidFill>
            <a:round/>
            <a:headEnd/>
            <a:tailEnd/>
          </a:ln>
          <a:effectLst>
            <a:outerShdw dist="20000" dir="5400000" rotWithShape="0">
              <a:srgbClr val="808080">
                <a:alpha val="37999"/>
              </a:srgbClr>
            </a:outerShdw>
          </a:effectLst>
        </p:spPr>
      </p:cxnSp>
      <p:cxnSp>
        <p:nvCxnSpPr>
          <p:cNvPr id="17430" name="Straight Arrow Connector 28"/>
          <p:cNvCxnSpPr>
            <a:cxnSpLocks noChangeShapeType="1"/>
          </p:cNvCxnSpPr>
          <p:nvPr/>
        </p:nvCxnSpPr>
        <p:spPr bwMode="auto">
          <a:xfrm flipV="1">
            <a:off x="8388350" y="1700213"/>
            <a:ext cx="720725" cy="179387"/>
          </a:xfrm>
          <a:prstGeom prst="straightConnector1">
            <a:avLst/>
          </a:prstGeom>
          <a:noFill/>
          <a:ln w="38100">
            <a:solidFill>
              <a:schemeClr val="accent1"/>
            </a:solidFill>
            <a:round/>
            <a:headEnd/>
            <a:tailEnd type="arrow" w="med" len="med"/>
          </a:ln>
          <a:effectLst>
            <a:outerShdw dist="20000" dir="5400000" rotWithShape="0">
              <a:srgbClr val="808080">
                <a:alpha val="37999"/>
              </a:srgbClr>
            </a:outerShdw>
          </a:effectLst>
        </p:spPr>
      </p:cxnSp>
      <p:pic>
        <p:nvPicPr>
          <p:cNvPr id="2071"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199" y="1646238"/>
            <a:ext cx="1019175" cy="10178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4" name="Straight Connector 63"/>
          <p:cNvCxnSpPr/>
          <p:nvPr/>
        </p:nvCxnSpPr>
        <p:spPr>
          <a:xfrm rot="5400000">
            <a:off x="4152900" y="3556002"/>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rot="5400000">
            <a:off x="5146676" y="3521076"/>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77" name="Title 1"/>
          <p:cNvSpPr txBox="1">
            <a:spLocks/>
          </p:cNvSpPr>
          <p:nvPr/>
        </p:nvSpPr>
        <p:spPr bwMode="auto">
          <a:xfrm>
            <a:off x="1377950" y="1071563"/>
            <a:ext cx="569913"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Life skills</a:t>
            </a:r>
            <a:endParaRPr lang="en-GB" sz="600" dirty="0">
              <a:solidFill>
                <a:srgbClr val="0091CF"/>
              </a:solidFill>
              <a:latin typeface="Verdana" charset="0"/>
            </a:endParaRPr>
          </a:p>
        </p:txBody>
      </p:sp>
      <p:sp>
        <p:nvSpPr>
          <p:cNvPr id="2078" name="Title 1"/>
          <p:cNvSpPr txBox="1">
            <a:spLocks/>
          </p:cNvSpPr>
          <p:nvPr/>
        </p:nvSpPr>
        <p:spPr bwMode="auto">
          <a:xfrm>
            <a:off x="1995488" y="1071563"/>
            <a:ext cx="658812"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Transition</a:t>
            </a:r>
          </a:p>
        </p:txBody>
      </p:sp>
      <p:sp>
        <p:nvSpPr>
          <p:cNvPr id="2079" name="Title 1"/>
          <p:cNvSpPr txBox="1">
            <a:spLocks/>
          </p:cNvSpPr>
          <p:nvPr/>
        </p:nvSpPr>
        <p:spPr bwMode="auto">
          <a:xfrm>
            <a:off x="2520951" y="1071563"/>
            <a:ext cx="790576"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800" b="1" dirty="0">
                <a:solidFill>
                  <a:srgbClr val="0091CF"/>
                </a:solidFill>
                <a:latin typeface="Verdana" charset="0"/>
              </a:rPr>
              <a:t>Emotional loss</a:t>
            </a:r>
          </a:p>
        </p:txBody>
      </p:sp>
      <p:sp>
        <p:nvSpPr>
          <p:cNvPr id="2080" name="Title 1"/>
          <p:cNvSpPr txBox="1">
            <a:spLocks/>
          </p:cNvSpPr>
          <p:nvPr/>
        </p:nvSpPr>
        <p:spPr bwMode="auto">
          <a:xfrm>
            <a:off x="3341687" y="1071563"/>
            <a:ext cx="690561"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1000" b="1" dirty="0">
                <a:solidFill>
                  <a:srgbClr val="0091CF"/>
                </a:solidFill>
                <a:latin typeface="Verdana" charset="0"/>
              </a:rPr>
              <a:t>Crisis</a:t>
            </a:r>
          </a:p>
        </p:txBody>
      </p:sp>
      <p:sp>
        <p:nvSpPr>
          <p:cNvPr id="2081" name="Title 1"/>
          <p:cNvSpPr txBox="1">
            <a:spLocks/>
          </p:cNvSpPr>
          <p:nvPr/>
        </p:nvSpPr>
        <p:spPr bwMode="auto">
          <a:xfrm>
            <a:off x="4032250" y="1071563"/>
            <a:ext cx="858836"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Positive coping</a:t>
            </a:r>
          </a:p>
          <a:p>
            <a:pPr algn="ctr"/>
            <a:r>
              <a:rPr lang="en-GB" sz="600" b="1" dirty="0">
                <a:solidFill>
                  <a:srgbClr val="0091CF"/>
                </a:solidFill>
                <a:latin typeface="Verdana" charset="0"/>
              </a:rPr>
              <a:t>strategies</a:t>
            </a:r>
            <a:endParaRPr lang="en-GB" sz="600" dirty="0">
              <a:solidFill>
                <a:srgbClr val="0091CF"/>
              </a:solidFill>
              <a:latin typeface="Verdana" charset="0"/>
            </a:endParaRPr>
          </a:p>
        </p:txBody>
      </p:sp>
      <p:sp>
        <p:nvSpPr>
          <p:cNvPr id="2082" name="Title 1"/>
          <p:cNvSpPr txBox="1">
            <a:spLocks/>
          </p:cNvSpPr>
          <p:nvPr/>
        </p:nvSpPr>
        <p:spPr bwMode="auto">
          <a:xfrm>
            <a:off x="4891086" y="1104901"/>
            <a:ext cx="625475"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Physical health</a:t>
            </a:r>
            <a:endParaRPr lang="en-GB" sz="600" dirty="0">
              <a:solidFill>
                <a:srgbClr val="0091CF"/>
              </a:solidFill>
              <a:latin typeface="Verdana" charset="0"/>
            </a:endParaRPr>
          </a:p>
        </p:txBody>
      </p:sp>
      <p:sp>
        <p:nvSpPr>
          <p:cNvPr id="2083" name="Title 1"/>
          <p:cNvSpPr txBox="1">
            <a:spLocks/>
          </p:cNvSpPr>
          <p:nvPr/>
        </p:nvSpPr>
        <p:spPr bwMode="auto">
          <a:xfrm>
            <a:off x="5761038" y="1071563"/>
            <a:ext cx="646111"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Mental well being</a:t>
            </a:r>
            <a:endParaRPr lang="en-GB" sz="600" dirty="0">
              <a:solidFill>
                <a:srgbClr val="0091CF"/>
              </a:solidFill>
              <a:latin typeface="Verdana" charset="0"/>
            </a:endParaRPr>
          </a:p>
        </p:txBody>
      </p:sp>
      <p:sp>
        <p:nvSpPr>
          <p:cNvPr id="2084" name="Title 1"/>
          <p:cNvSpPr txBox="1">
            <a:spLocks/>
          </p:cNvSpPr>
          <p:nvPr/>
        </p:nvSpPr>
        <p:spPr bwMode="auto">
          <a:xfrm>
            <a:off x="6588125" y="1071563"/>
            <a:ext cx="985838"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600" b="1" dirty="0">
                <a:solidFill>
                  <a:srgbClr val="0091CF"/>
                </a:solidFill>
                <a:latin typeface="Verdana" charset="0"/>
              </a:rPr>
              <a:t>Relationships</a:t>
            </a:r>
            <a:endParaRPr lang="en-GB" sz="600" dirty="0">
              <a:solidFill>
                <a:srgbClr val="0091CF"/>
              </a:solidFill>
              <a:latin typeface="Verdana" charset="0"/>
            </a:endParaRPr>
          </a:p>
        </p:txBody>
      </p:sp>
      <p:sp>
        <p:nvSpPr>
          <p:cNvPr id="2085" name="Title 1"/>
          <p:cNvSpPr txBox="1">
            <a:spLocks/>
          </p:cNvSpPr>
          <p:nvPr/>
        </p:nvSpPr>
        <p:spPr bwMode="auto">
          <a:xfrm>
            <a:off x="7573963" y="981075"/>
            <a:ext cx="1268412" cy="487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0091CF"/>
              </a:solidFill>
              <a:latin typeface="Verdana" charset="0"/>
            </a:endParaRPr>
          </a:p>
          <a:p>
            <a:pPr algn="ctr"/>
            <a:r>
              <a:rPr lang="en-GB" sz="800" b="1" dirty="0">
                <a:solidFill>
                  <a:srgbClr val="0091CF"/>
                </a:solidFill>
                <a:latin typeface="Verdana" charset="0"/>
              </a:rPr>
              <a:t>Purpose</a:t>
            </a:r>
          </a:p>
        </p:txBody>
      </p:sp>
      <p:sp>
        <p:nvSpPr>
          <p:cNvPr id="2087" name="Title 1"/>
          <p:cNvSpPr txBox="1">
            <a:spLocks/>
          </p:cNvSpPr>
          <p:nvPr/>
        </p:nvSpPr>
        <p:spPr bwMode="auto">
          <a:xfrm>
            <a:off x="8027988" y="1071563"/>
            <a:ext cx="801687"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 </a:t>
            </a:r>
            <a:endParaRPr lang="en-GB" sz="600" dirty="0">
              <a:solidFill>
                <a:srgbClr val="0091CF"/>
              </a:solidFill>
              <a:latin typeface="Verdana" charset="0"/>
            </a:endParaRPr>
          </a:p>
        </p:txBody>
      </p:sp>
      <p:sp>
        <p:nvSpPr>
          <p:cNvPr id="2088" name="Title 1"/>
          <p:cNvSpPr txBox="1">
            <a:spLocks/>
          </p:cNvSpPr>
          <p:nvPr/>
        </p:nvSpPr>
        <p:spPr bwMode="auto">
          <a:xfrm>
            <a:off x="690563" y="4868863"/>
            <a:ext cx="712787"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a:solidFill>
                  <a:srgbClr val="FFFFFF"/>
                </a:solidFill>
                <a:latin typeface="Verdana" charset="0"/>
              </a:rPr>
              <a:t>uninformed about stroke prevention </a:t>
            </a:r>
          </a:p>
        </p:txBody>
      </p:sp>
      <p:pic>
        <p:nvPicPr>
          <p:cNvPr id="208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2514" y="1646238"/>
            <a:ext cx="1014054" cy="1012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0" name="Title 1"/>
          <p:cNvSpPr txBox="1">
            <a:spLocks/>
          </p:cNvSpPr>
          <p:nvPr/>
        </p:nvSpPr>
        <p:spPr bwMode="auto">
          <a:xfrm>
            <a:off x="1052513" y="1646238"/>
            <a:ext cx="942975" cy="106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 Guided, supported</a:t>
            </a:r>
          </a:p>
          <a:p>
            <a:pPr algn="ctr"/>
            <a:r>
              <a:rPr lang="en-GB" sz="600" b="1" dirty="0">
                <a:solidFill>
                  <a:srgbClr val="FFFFFF"/>
                </a:solidFill>
                <a:latin typeface="Verdana" charset="0"/>
              </a:rPr>
              <a:t>Parents always there</a:t>
            </a:r>
          </a:p>
          <a:p>
            <a:pPr algn="ctr"/>
            <a:r>
              <a:rPr lang="en-GB" sz="600" b="1" dirty="0">
                <a:solidFill>
                  <a:srgbClr val="FFFFFF"/>
                </a:solidFill>
                <a:latin typeface="Verdana" charset="0"/>
              </a:rPr>
              <a:t>Learnt myself</a:t>
            </a:r>
          </a:p>
          <a:p>
            <a:pPr algn="ctr"/>
            <a:r>
              <a:rPr lang="en-GB" sz="600" b="1" dirty="0">
                <a:solidFill>
                  <a:srgbClr val="FFFFFF"/>
                </a:solidFill>
                <a:latin typeface="Verdana" charset="0"/>
              </a:rPr>
              <a:t>Positive role models</a:t>
            </a:r>
          </a:p>
          <a:p>
            <a:pPr algn="ctr"/>
            <a:endParaRPr lang="en-GB" sz="600" b="1" dirty="0">
              <a:solidFill>
                <a:srgbClr val="FFFFFF"/>
              </a:solidFill>
              <a:latin typeface="Verdana" charset="0"/>
            </a:endParaRPr>
          </a:p>
          <a:p>
            <a:pPr algn="ctr"/>
            <a:r>
              <a:rPr lang="en-GB" sz="600" b="1" dirty="0">
                <a:solidFill>
                  <a:srgbClr val="FFFFFF"/>
                </a:solidFill>
                <a:latin typeface="Verdana" charset="0"/>
              </a:rPr>
              <a:t> </a:t>
            </a:r>
          </a:p>
        </p:txBody>
      </p:sp>
      <p:pic>
        <p:nvPicPr>
          <p:cNvPr id="2091"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91927" y="1468437"/>
            <a:ext cx="964322" cy="962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2" name="Title 1"/>
          <p:cNvSpPr txBox="1">
            <a:spLocks/>
          </p:cNvSpPr>
          <p:nvPr/>
        </p:nvSpPr>
        <p:spPr bwMode="auto">
          <a:xfrm>
            <a:off x="1947863" y="1593850"/>
            <a:ext cx="706437" cy="395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a:p>
            <a:pPr algn="ctr"/>
            <a:r>
              <a:rPr lang="en-GB" sz="600" b="1" dirty="0">
                <a:solidFill>
                  <a:srgbClr val="FFFFFF"/>
                </a:solidFill>
                <a:latin typeface="Verdana" charset="0"/>
              </a:rPr>
              <a:t>SUPPORTED</a:t>
            </a:r>
          </a:p>
          <a:p>
            <a:pPr algn="ctr"/>
            <a:r>
              <a:rPr lang="en-GB" sz="600" b="1" dirty="0">
                <a:solidFill>
                  <a:srgbClr val="FFFFFF"/>
                </a:solidFill>
                <a:latin typeface="Verdana" charset="0"/>
              </a:rPr>
              <a:t>good networks</a:t>
            </a:r>
          </a:p>
          <a:p>
            <a:pPr algn="ctr"/>
            <a:r>
              <a:rPr lang="en-GB" sz="600" b="1" dirty="0">
                <a:solidFill>
                  <a:srgbClr val="FFFFFF"/>
                </a:solidFill>
                <a:latin typeface="Verdana" charset="0"/>
              </a:rPr>
              <a:t>Understood</a:t>
            </a:r>
          </a:p>
          <a:p>
            <a:pPr algn="ctr"/>
            <a:r>
              <a:rPr lang="en-GB" sz="600" b="1" dirty="0">
                <a:solidFill>
                  <a:srgbClr val="FFFFFF"/>
                </a:solidFill>
                <a:latin typeface="Verdana" charset="0"/>
              </a:rPr>
              <a:t>Helped</a:t>
            </a:r>
          </a:p>
          <a:p>
            <a:pPr algn="ctr"/>
            <a:r>
              <a:rPr lang="en-GB" sz="600" b="1" dirty="0">
                <a:solidFill>
                  <a:srgbClr val="FFFFFF"/>
                </a:solidFill>
                <a:latin typeface="Verdana" charset="0"/>
              </a:rPr>
              <a:t>Lucky</a:t>
            </a:r>
          </a:p>
          <a:p>
            <a:pPr algn="ctr"/>
            <a:r>
              <a:rPr lang="en-GB" sz="600" b="1" dirty="0">
                <a:solidFill>
                  <a:srgbClr val="FFFFFF"/>
                </a:solidFill>
                <a:latin typeface="Verdana" charset="0"/>
              </a:rPr>
              <a:t>Listened</a:t>
            </a:r>
          </a:p>
          <a:p>
            <a:pPr algn="ctr"/>
            <a:r>
              <a:rPr lang="en-GB" sz="600" b="1" dirty="0">
                <a:solidFill>
                  <a:srgbClr val="FFFFFF"/>
                </a:solidFill>
                <a:latin typeface="Verdana" charset="0"/>
              </a:rPr>
              <a:t>to </a:t>
            </a:r>
          </a:p>
        </p:txBody>
      </p:sp>
      <p:sp>
        <p:nvSpPr>
          <p:cNvPr id="2094" name="Title 1"/>
          <p:cNvSpPr txBox="1">
            <a:spLocks/>
          </p:cNvSpPr>
          <p:nvPr/>
        </p:nvSpPr>
        <p:spPr bwMode="auto">
          <a:xfrm>
            <a:off x="393700" y="1773239"/>
            <a:ext cx="9604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Brilliant</a:t>
            </a:r>
          </a:p>
          <a:p>
            <a:pPr algn="ctr"/>
            <a:r>
              <a:rPr lang="en-GB" sz="600" b="1" dirty="0">
                <a:solidFill>
                  <a:srgbClr val="FFFFFF"/>
                </a:solidFill>
                <a:latin typeface="Verdana" charset="0"/>
              </a:rPr>
              <a:t>Awesome</a:t>
            </a:r>
          </a:p>
          <a:p>
            <a:pPr algn="ctr"/>
            <a:r>
              <a:rPr lang="en-GB" sz="600" b="1" dirty="0">
                <a:solidFill>
                  <a:srgbClr val="FFFFFF"/>
                </a:solidFill>
                <a:latin typeface="Verdana" charset="0"/>
              </a:rPr>
              <a:t>Loved</a:t>
            </a:r>
          </a:p>
          <a:p>
            <a:pPr algn="ctr"/>
            <a:r>
              <a:rPr lang="en-GB" sz="600" b="1" dirty="0">
                <a:solidFill>
                  <a:srgbClr val="FFFFFF"/>
                </a:solidFill>
                <a:latin typeface="Verdana" charset="0"/>
              </a:rPr>
              <a:t>Supported</a:t>
            </a:r>
          </a:p>
          <a:p>
            <a:pPr algn="ctr"/>
            <a:r>
              <a:rPr lang="en-GB" sz="600" b="1" dirty="0">
                <a:solidFill>
                  <a:srgbClr val="FFFFFF"/>
                </a:solidFill>
                <a:latin typeface="Verdana" charset="0"/>
              </a:rPr>
              <a:t>Encouraged</a:t>
            </a:r>
          </a:p>
          <a:p>
            <a:pPr algn="ctr"/>
            <a:r>
              <a:rPr lang="en-GB" sz="600" b="1" dirty="0">
                <a:solidFill>
                  <a:srgbClr val="FFFFFF"/>
                </a:solidFill>
                <a:latin typeface="Verdana" charset="0"/>
              </a:rPr>
              <a:t>happy</a:t>
            </a:r>
          </a:p>
        </p:txBody>
      </p:sp>
      <p:pic>
        <p:nvPicPr>
          <p:cNvPr id="2095"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95489" y="4868864"/>
            <a:ext cx="920749" cy="9014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6" name="Title 1"/>
          <p:cNvSpPr txBox="1">
            <a:spLocks/>
          </p:cNvSpPr>
          <p:nvPr/>
        </p:nvSpPr>
        <p:spPr bwMode="auto">
          <a:xfrm>
            <a:off x="1943099" y="5157788"/>
            <a:ext cx="1149351" cy="41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Confused</a:t>
            </a:r>
          </a:p>
          <a:p>
            <a:pPr algn="ctr"/>
            <a:r>
              <a:rPr lang="en-GB" sz="600" b="1" dirty="0">
                <a:solidFill>
                  <a:srgbClr val="FFFFFF"/>
                </a:solidFill>
                <a:latin typeface="Verdana" charset="0"/>
              </a:rPr>
              <a:t>lost</a:t>
            </a:r>
          </a:p>
          <a:p>
            <a:pPr algn="ctr"/>
            <a:r>
              <a:rPr lang="en-GB" sz="600" b="1" dirty="0">
                <a:solidFill>
                  <a:srgbClr val="FFFFFF"/>
                </a:solidFill>
                <a:latin typeface="Verdana" charset="0"/>
              </a:rPr>
              <a:t>vulnerable</a:t>
            </a:r>
          </a:p>
        </p:txBody>
      </p:sp>
      <p:pic>
        <p:nvPicPr>
          <p:cNvPr id="2097"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68600" y="5046372"/>
            <a:ext cx="723900" cy="723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8" name="Title 1"/>
          <p:cNvSpPr txBox="1">
            <a:spLocks/>
          </p:cNvSpPr>
          <p:nvPr/>
        </p:nvSpPr>
        <p:spPr bwMode="auto">
          <a:xfrm>
            <a:off x="2743201" y="5157788"/>
            <a:ext cx="749300" cy="4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Sad depressed</a:t>
            </a:r>
          </a:p>
          <a:p>
            <a:pPr algn="ctr"/>
            <a:r>
              <a:rPr lang="en-GB" sz="600" b="1" dirty="0">
                <a:solidFill>
                  <a:srgbClr val="FFFFFF"/>
                </a:solidFill>
                <a:latin typeface="Verdana" charset="0"/>
              </a:rPr>
              <a:t>Vulnerable</a:t>
            </a:r>
          </a:p>
          <a:p>
            <a:pPr algn="ctr"/>
            <a:r>
              <a:rPr lang="en-GB" sz="600" b="1" dirty="0">
                <a:solidFill>
                  <a:srgbClr val="FFFFFF"/>
                </a:solidFill>
                <a:latin typeface="Verdana" charset="0"/>
              </a:rPr>
              <a:t>Alone</a:t>
            </a:r>
          </a:p>
          <a:p>
            <a:pPr algn="ctr"/>
            <a:r>
              <a:rPr lang="en-GB" sz="600" b="1" dirty="0">
                <a:solidFill>
                  <a:srgbClr val="FFFFFF"/>
                </a:solidFill>
                <a:latin typeface="Verdana" charset="0"/>
              </a:rPr>
              <a:t>Awful</a:t>
            </a:r>
          </a:p>
          <a:p>
            <a:pPr algn="ctr"/>
            <a:r>
              <a:rPr lang="en-GB" sz="600" b="1" dirty="0">
                <a:solidFill>
                  <a:srgbClr val="FFFFFF"/>
                </a:solidFill>
                <a:latin typeface="Verdana" charset="0"/>
              </a:rPr>
              <a:t>frustrated</a:t>
            </a:r>
          </a:p>
        </p:txBody>
      </p:sp>
      <p:pic>
        <p:nvPicPr>
          <p:cNvPr id="209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35992" y="1468437"/>
            <a:ext cx="1244690" cy="1239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0" name="Title 1"/>
          <p:cNvSpPr txBox="1">
            <a:spLocks/>
          </p:cNvSpPr>
          <p:nvPr/>
        </p:nvSpPr>
        <p:spPr bwMode="auto">
          <a:xfrm>
            <a:off x="7735993" y="1593850"/>
            <a:ext cx="1093682" cy="915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a:p>
            <a:pPr algn="ctr"/>
            <a:r>
              <a:rPr lang="en-GB" sz="600" b="1" dirty="0">
                <a:solidFill>
                  <a:srgbClr val="FFFFFF"/>
                </a:solidFill>
                <a:latin typeface="Verdana" charset="0"/>
              </a:rPr>
              <a:t>   CARING FOR </a:t>
            </a:r>
          </a:p>
          <a:p>
            <a:pPr algn="ctr"/>
            <a:r>
              <a:rPr lang="en-GB" sz="600" b="1" dirty="0">
                <a:solidFill>
                  <a:srgbClr val="FFFFFF"/>
                </a:solidFill>
                <a:latin typeface="Verdana" charset="0"/>
              </a:rPr>
              <a:t>FAMILY</a:t>
            </a:r>
          </a:p>
          <a:p>
            <a:pPr algn="ctr"/>
            <a:r>
              <a:rPr lang="en-GB" sz="600" b="1" dirty="0">
                <a:solidFill>
                  <a:srgbClr val="FFFFFF"/>
                </a:solidFill>
                <a:latin typeface="Verdana" charset="0"/>
              </a:rPr>
              <a:t>CARING</a:t>
            </a:r>
          </a:p>
          <a:p>
            <a:pPr algn="ctr"/>
            <a:r>
              <a:rPr lang="en-GB" sz="600" b="1" dirty="0">
                <a:solidFill>
                  <a:srgbClr val="FFFFFF"/>
                </a:solidFill>
                <a:latin typeface="Verdana" charset="0"/>
              </a:rPr>
              <a:t>AT WORK</a:t>
            </a:r>
          </a:p>
          <a:p>
            <a:pPr algn="ctr"/>
            <a:r>
              <a:rPr lang="en-GB" sz="600" b="1" dirty="0">
                <a:solidFill>
                  <a:srgbClr val="FFFFFF"/>
                </a:solidFill>
                <a:latin typeface="Verdana" charset="0"/>
              </a:rPr>
              <a:t>CONTRBUTING</a:t>
            </a:r>
          </a:p>
          <a:p>
            <a:pPr algn="ctr"/>
            <a:r>
              <a:rPr lang="en-GB" sz="600" b="1" dirty="0">
                <a:solidFill>
                  <a:srgbClr val="FFFFFF"/>
                </a:solidFill>
                <a:latin typeface="Verdana" charset="0"/>
              </a:rPr>
              <a:t>DOING THINGS I LIKE</a:t>
            </a:r>
          </a:p>
          <a:p>
            <a:pPr algn="ctr"/>
            <a:r>
              <a:rPr lang="en-GB" sz="600" b="1" dirty="0">
                <a:solidFill>
                  <a:srgbClr val="FFFFFF"/>
                </a:solidFill>
                <a:latin typeface="Verdana" charset="0"/>
              </a:rPr>
              <a:t>Happy understood</a:t>
            </a:r>
          </a:p>
          <a:p>
            <a:pPr algn="ctr"/>
            <a:r>
              <a:rPr lang="en-GB" sz="600" b="1" dirty="0">
                <a:solidFill>
                  <a:srgbClr val="FFFFFF"/>
                </a:solidFill>
                <a:latin typeface="Verdana" charset="0"/>
              </a:rPr>
              <a:t>Content</a:t>
            </a:r>
          </a:p>
          <a:p>
            <a:pPr algn="ctr"/>
            <a:r>
              <a:rPr lang="en-GB" sz="600" b="1" dirty="0">
                <a:solidFill>
                  <a:srgbClr val="FFFFFF"/>
                </a:solidFill>
                <a:latin typeface="Verdana" charset="0"/>
              </a:rPr>
              <a:t>Independent</a:t>
            </a:r>
          </a:p>
          <a:p>
            <a:pPr algn="ctr"/>
            <a:r>
              <a:rPr lang="en-GB" sz="600" b="1" dirty="0">
                <a:solidFill>
                  <a:srgbClr val="FFFFFF"/>
                </a:solidFill>
                <a:latin typeface="Verdana" charset="0"/>
              </a:rPr>
              <a:t>Keeping well</a:t>
            </a:r>
          </a:p>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p:txBody>
      </p:sp>
      <p:cxnSp>
        <p:nvCxnSpPr>
          <p:cNvPr id="17463" name="Straight Connector 121"/>
          <p:cNvCxnSpPr>
            <a:cxnSpLocks noChangeShapeType="1"/>
            <a:endCxn id="2103" idx="0"/>
          </p:cNvCxnSpPr>
          <p:nvPr/>
        </p:nvCxnSpPr>
        <p:spPr bwMode="auto">
          <a:xfrm>
            <a:off x="2847977" y="2414108"/>
            <a:ext cx="1200148" cy="2515560"/>
          </a:xfrm>
          <a:prstGeom prst="line">
            <a:avLst/>
          </a:prstGeom>
          <a:noFill/>
          <a:ln w="38100">
            <a:solidFill>
              <a:schemeClr val="accent1"/>
            </a:solidFill>
            <a:round/>
            <a:headEnd/>
            <a:tailEnd/>
          </a:ln>
          <a:effectLst>
            <a:outerShdw dist="20000" dir="5400000" rotWithShape="0">
              <a:srgbClr val="808080">
                <a:alpha val="37999"/>
              </a:srgbClr>
            </a:outerShdw>
          </a:effectLst>
        </p:spPr>
      </p:cxnSp>
      <p:pic>
        <p:nvPicPr>
          <p:cNvPr id="2102"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78088" y="1646238"/>
            <a:ext cx="863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03"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92500" y="4929668"/>
            <a:ext cx="1111249" cy="11096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5" name="Title 1"/>
          <p:cNvSpPr txBox="1">
            <a:spLocks/>
          </p:cNvSpPr>
          <p:nvPr/>
        </p:nvSpPr>
        <p:spPr bwMode="auto">
          <a:xfrm>
            <a:off x="2520950" y="1773238"/>
            <a:ext cx="8207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600" b="1" dirty="0">
                <a:solidFill>
                  <a:srgbClr val="FFFFFF"/>
                </a:solidFill>
                <a:latin typeface="Verdana" charset="0"/>
              </a:rPr>
              <a:t>Pragmatic</a:t>
            </a:r>
          </a:p>
          <a:p>
            <a:r>
              <a:rPr lang="en-GB" sz="600" b="1" dirty="0">
                <a:solidFill>
                  <a:srgbClr val="FFFFFF"/>
                </a:solidFill>
                <a:latin typeface="Verdana" charset="0"/>
              </a:rPr>
              <a:t>Family support</a:t>
            </a:r>
          </a:p>
          <a:p>
            <a:r>
              <a:rPr lang="en-GB" sz="600" b="1" dirty="0">
                <a:solidFill>
                  <a:srgbClr val="FFFFFF"/>
                </a:solidFill>
                <a:latin typeface="Verdana" charset="0"/>
              </a:rPr>
              <a:t>Advised</a:t>
            </a:r>
          </a:p>
          <a:p>
            <a:r>
              <a:rPr lang="en-GB" sz="600" b="1" dirty="0">
                <a:solidFill>
                  <a:srgbClr val="FFFFFF"/>
                </a:solidFill>
                <a:latin typeface="Verdana" charset="0"/>
              </a:rPr>
              <a:t>buddy</a:t>
            </a:r>
          </a:p>
          <a:p>
            <a:r>
              <a:rPr lang="en-GB" sz="600" b="1" dirty="0">
                <a:solidFill>
                  <a:srgbClr val="FFFFFF"/>
                </a:solidFill>
                <a:latin typeface="Verdana" charset="0"/>
              </a:rPr>
              <a:t>relieved</a:t>
            </a:r>
          </a:p>
        </p:txBody>
      </p:sp>
      <p:pic>
        <p:nvPicPr>
          <p:cNvPr id="2106"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30651" y="1539875"/>
            <a:ext cx="809625" cy="809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7" name="Title 1"/>
          <p:cNvSpPr txBox="1">
            <a:spLocks/>
          </p:cNvSpPr>
          <p:nvPr/>
        </p:nvSpPr>
        <p:spPr bwMode="auto">
          <a:xfrm>
            <a:off x="3930651" y="1646239"/>
            <a:ext cx="809625" cy="487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Optimistic positive attitude</a:t>
            </a:r>
          </a:p>
        </p:txBody>
      </p:sp>
      <p:pic>
        <p:nvPicPr>
          <p:cNvPr id="210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03686" y="3257550"/>
            <a:ext cx="744318" cy="7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10" name="Title 1"/>
          <p:cNvSpPr txBox="1">
            <a:spLocks/>
          </p:cNvSpPr>
          <p:nvPr/>
        </p:nvSpPr>
        <p:spPr bwMode="auto">
          <a:xfrm>
            <a:off x="4095748" y="3304381"/>
            <a:ext cx="795338" cy="649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Not aware NHS helps with this</a:t>
            </a:r>
            <a:endParaRPr lang="en-GB" sz="700" b="1" dirty="0">
              <a:solidFill>
                <a:srgbClr val="FFFFFF"/>
              </a:solidFill>
              <a:latin typeface="Verdana" charset="0"/>
            </a:endParaRPr>
          </a:p>
        </p:txBody>
      </p:sp>
      <p:pic>
        <p:nvPicPr>
          <p:cNvPr id="2113"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97438" y="4781550"/>
            <a:ext cx="863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14" name="Title 1"/>
          <p:cNvSpPr txBox="1">
            <a:spLocks/>
          </p:cNvSpPr>
          <p:nvPr/>
        </p:nvSpPr>
        <p:spPr bwMode="auto">
          <a:xfrm>
            <a:off x="4967289" y="4781550"/>
            <a:ext cx="757236" cy="735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Lost</a:t>
            </a:r>
          </a:p>
          <a:p>
            <a:pPr algn="ctr"/>
            <a:r>
              <a:rPr lang="en-GB" sz="600" b="1" dirty="0">
                <a:solidFill>
                  <a:srgbClr val="FFFFFF"/>
                </a:solidFill>
                <a:latin typeface="Verdana" charset="0"/>
              </a:rPr>
              <a:t>Worried about falling</a:t>
            </a:r>
          </a:p>
          <a:p>
            <a:pPr algn="ctr"/>
            <a:r>
              <a:rPr lang="en-GB" sz="600" b="1" dirty="0">
                <a:solidFill>
                  <a:srgbClr val="FFFFFF"/>
                </a:solidFill>
                <a:latin typeface="Verdana" charset="0"/>
              </a:rPr>
              <a:t>Pathetic</a:t>
            </a:r>
          </a:p>
          <a:p>
            <a:pPr algn="ctr"/>
            <a:r>
              <a:rPr lang="en-GB" sz="600" b="1" dirty="0">
                <a:solidFill>
                  <a:srgbClr val="FFFFFF"/>
                </a:solidFill>
                <a:latin typeface="Verdana" charset="0"/>
              </a:rPr>
              <a:t>No support young people</a:t>
            </a:r>
          </a:p>
        </p:txBody>
      </p:sp>
      <p:pic>
        <p:nvPicPr>
          <p:cNvPr id="2116"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1354395"/>
            <a:ext cx="1181101" cy="1178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17" name="Title 1"/>
          <p:cNvSpPr txBox="1">
            <a:spLocks/>
          </p:cNvSpPr>
          <p:nvPr/>
        </p:nvSpPr>
        <p:spPr bwMode="auto">
          <a:xfrm>
            <a:off x="6588125" y="1593850"/>
            <a:ext cx="925513" cy="8270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SUPPORTED BY FAMILY FRIENDS</a:t>
            </a:r>
          </a:p>
          <a:p>
            <a:pPr algn="ctr"/>
            <a:r>
              <a:rPr lang="en-GB" sz="600" b="1" dirty="0">
                <a:solidFill>
                  <a:srgbClr val="FFFFFF"/>
                </a:solidFill>
                <a:latin typeface="Verdana" charset="0"/>
              </a:rPr>
              <a:t>COLLEAGUES</a:t>
            </a:r>
          </a:p>
          <a:p>
            <a:pPr algn="ctr"/>
            <a:r>
              <a:rPr lang="en-GB" sz="600" b="1" dirty="0">
                <a:solidFill>
                  <a:srgbClr val="FFFFFF"/>
                </a:solidFill>
                <a:latin typeface="Verdana" charset="0"/>
              </a:rPr>
              <a:t>Key worker </a:t>
            </a:r>
          </a:p>
          <a:p>
            <a:pPr algn="ctr"/>
            <a:r>
              <a:rPr lang="en-GB" sz="600" b="1" dirty="0">
                <a:solidFill>
                  <a:srgbClr val="FFFFFF"/>
                </a:solidFill>
                <a:latin typeface="Verdana" charset="0"/>
              </a:rPr>
              <a:t>GP</a:t>
            </a:r>
          </a:p>
          <a:p>
            <a:pPr algn="ctr"/>
            <a:r>
              <a:rPr lang="en-GB" sz="600" b="1" dirty="0">
                <a:solidFill>
                  <a:srgbClr val="FFFFFF"/>
                </a:solidFill>
                <a:latin typeface="Verdana" charset="0"/>
              </a:rPr>
              <a:t>Care home staff</a:t>
            </a:r>
          </a:p>
          <a:p>
            <a:pPr algn="ctr"/>
            <a:r>
              <a:rPr lang="en-GB" sz="600" b="1" dirty="0">
                <a:solidFill>
                  <a:srgbClr val="FFFFFF"/>
                </a:solidFill>
                <a:latin typeface="Verdana" charset="0"/>
              </a:rPr>
              <a:t>kind/ know me</a:t>
            </a:r>
          </a:p>
        </p:txBody>
      </p:sp>
      <p:pic>
        <p:nvPicPr>
          <p:cNvPr id="2120"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70539" y="1539875"/>
            <a:ext cx="1017586" cy="10151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21" name="Title 1"/>
          <p:cNvSpPr txBox="1">
            <a:spLocks/>
          </p:cNvSpPr>
          <p:nvPr/>
        </p:nvSpPr>
        <p:spPr bwMode="auto">
          <a:xfrm>
            <a:off x="5724525" y="1600201"/>
            <a:ext cx="866775" cy="820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FFFFFF"/>
              </a:solidFill>
              <a:latin typeface="Verdana" charset="0"/>
            </a:endParaRPr>
          </a:p>
          <a:p>
            <a:pPr algn="ctr"/>
            <a:r>
              <a:rPr lang="en-GB" sz="600" b="1" dirty="0">
                <a:solidFill>
                  <a:srgbClr val="FFFFFF"/>
                </a:solidFill>
                <a:latin typeface="Verdana" charset="0"/>
              </a:rPr>
              <a:t>Gardening / sport makes me happy</a:t>
            </a:r>
          </a:p>
          <a:p>
            <a:pPr algn="ctr"/>
            <a:r>
              <a:rPr lang="en-GB" sz="600" b="1" dirty="0">
                <a:solidFill>
                  <a:srgbClr val="FFFFFF"/>
                </a:solidFill>
                <a:latin typeface="Verdana" charset="0"/>
              </a:rPr>
              <a:t>positive </a:t>
            </a:r>
          </a:p>
          <a:p>
            <a:pPr algn="ctr"/>
            <a:r>
              <a:rPr lang="en-GB" sz="600" b="1" dirty="0">
                <a:solidFill>
                  <a:srgbClr val="FFFFFF"/>
                </a:solidFill>
                <a:latin typeface="Verdana" charset="0"/>
              </a:rPr>
              <a:t>Upbeat happy</a:t>
            </a:r>
          </a:p>
          <a:p>
            <a:pPr algn="ctr"/>
            <a:r>
              <a:rPr lang="en-GB" sz="600" b="1" dirty="0">
                <a:solidFill>
                  <a:srgbClr val="FFFFFF"/>
                </a:solidFill>
                <a:latin typeface="Verdana" charset="0"/>
              </a:rPr>
              <a:t>Talking</a:t>
            </a:r>
          </a:p>
          <a:p>
            <a:pPr algn="ctr"/>
            <a:r>
              <a:rPr lang="en-GB" sz="600" b="1" dirty="0">
                <a:solidFill>
                  <a:srgbClr val="FFFFFF"/>
                </a:solidFill>
                <a:latin typeface="Verdana" charset="0"/>
              </a:rPr>
              <a:t>variety</a:t>
            </a:r>
          </a:p>
          <a:p>
            <a:pPr algn="ctr"/>
            <a:r>
              <a:rPr lang="en-GB" sz="600" b="1" dirty="0">
                <a:solidFill>
                  <a:srgbClr val="FFFFFF"/>
                </a:solidFill>
                <a:latin typeface="Verdana" charset="0"/>
              </a:rPr>
              <a:t>exciting</a:t>
            </a:r>
          </a:p>
        </p:txBody>
      </p:sp>
      <p:pic>
        <p:nvPicPr>
          <p:cNvPr id="2122"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97438" y="1646238"/>
            <a:ext cx="863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23" name="Title 1"/>
          <p:cNvSpPr txBox="1">
            <a:spLocks/>
          </p:cNvSpPr>
          <p:nvPr/>
        </p:nvSpPr>
        <p:spPr bwMode="auto">
          <a:xfrm>
            <a:off x="4967288" y="1773238"/>
            <a:ext cx="757237" cy="57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Less isolated</a:t>
            </a:r>
          </a:p>
          <a:p>
            <a:pPr algn="ctr"/>
            <a:r>
              <a:rPr lang="en-GB" sz="600" b="1" dirty="0">
                <a:solidFill>
                  <a:srgbClr val="FFFFFF"/>
                </a:solidFill>
                <a:latin typeface="Verdana" charset="0"/>
              </a:rPr>
              <a:t>Gets you out</a:t>
            </a:r>
          </a:p>
          <a:p>
            <a:pPr algn="ctr"/>
            <a:r>
              <a:rPr lang="en-GB" sz="600" b="1" dirty="0">
                <a:solidFill>
                  <a:srgbClr val="FFFFFF"/>
                </a:solidFill>
                <a:latin typeface="Verdana" charset="0"/>
              </a:rPr>
              <a:t>Confident</a:t>
            </a:r>
          </a:p>
          <a:p>
            <a:pPr algn="ctr"/>
            <a:r>
              <a:rPr lang="en-GB" sz="600" b="1" dirty="0">
                <a:solidFill>
                  <a:srgbClr val="FFFFFF"/>
                </a:solidFill>
                <a:latin typeface="Verdana" charset="0"/>
              </a:rPr>
              <a:t>Heal yourself</a:t>
            </a:r>
          </a:p>
        </p:txBody>
      </p:sp>
      <p:pic>
        <p:nvPicPr>
          <p:cNvPr id="76"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3700" y="4929668"/>
            <a:ext cx="1082674" cy="1081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393700" y="5065713"/>
            <a:ext cx="1009650" cy="954107"/>
          </a:xfrm>
          <a:prstGeom prst="rect">
            <a:avLst/>
          </a:prstGeom>
          <a:noFill/>
        </p:spPr>
        <p:txBody>
          <a:bodyPr wrap="square" rtlCol="0">
            <a:spAutoFit/>
          </a:bodyPr>
          <a:lstStyle/>
          <a:p>
            <a:pPr algn="ctr"/>
            <a:r>
              <a:rPr lang="en-US" sz="800" b="1" dirty="0">
                <a:solidFill>
                  <a:schemeClr val="bg1"/>
                </a:solidFill>
              </a:rPr>
              <a:t>Vulnerable depressing shocking</a:t>
            </a:r>
          </a:p>
          <a:p>
            <a:pPr algn="ctr"/>
            <a:r>
              <a:rPr lang="en-US" sz="800" b="1" dirty="0">
                <a:solidFill>
                  <a:schemeClr val="bg1"/>
                </a:solidFill>
              </a:rPr>
              <a:t>Isolated </a:t>
            </a:r>
          </a:p>
          <a:p>
            <a:pPr algn="ctr"/>
            <a:r>
              <a:rPr lang="en-US" sz="800" b="1" dirty="0">
                <a:solidFill>
                  <a:schemeClr val="bg1"/>
                </a:solidFill>
              </a:rPr>
              <a:t>hated angry</a:t>
            </a:r>
          </a:p>
          <a:p>
            <a:pPr algn="ctr"/>
            <a:r>
              <a:rPr lang="en-US" sz="800" b="1" dirty="0">
                <a:solidFill>
                  <a:schemeClr val="bg1"/>
                </a:solidFill>
              </a:rPr>
              <a:t>classed as trouble</a:t>
            </a:r>
          </a:p>
        </p:txBody>
      </p:sp>
      <p:pic>
        <p:nvPicPr>
          <p:cNvPr id="78"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54138" y="4666300"/>
            <a:ext cx="984250" cy="98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281114" y="4868863"/>
            <a:ext cx="1081086" cy="461665"/>
          </a:xfrm>
          <a:prstGeom prst="rect">
            <a:avLst/>
          </a:prstGeom>
          <a:noFill/>
        </p:spPr>
        <p:txBody>
          <a:bodyPr wrap="square" rtlCol="0">
            <a:spAutoFit/>
          </a:bodyPr>
          <a:lstStyle/>
          <a:p>
            <a:pPr algn="ctr"/>
            <a:r>
              <a:rPr lang="en-US" sz="800" b="1" dirty="0">
                <a:solidFill>
                  <a:srgbClr val="FFFFFF"/>
                </a:solidFill>
              </a:rPr>
              <a:t>Confused depressed </a:t>
            </a:r>
          </a:p>
          <a:p>
            <a:pPr algn="ctr"/>
            <a:r>
              <a:rPr lang="en-US" sz="800" b="1" dirty="0">
                <a:solidFill>
                  <a:srgbClr val="FFFFFF"/>
                </a:solidFill>
              </a:rPr>
              <a:t> little no support</a:t>
            </a:r>
          </a:p>
        </p:txBody>
      </p:sp>
      <p:sp>
        <p:nvSpPr>
          <p:cNvPr id="6" name="TextBox 5"/>
          <p:cNvSpPr txBox="1"/>
          <p:nvPr/>
        </p:nvSpPr>
        <p:spPr>
          <a:xfrm>
            <a:off x="3492500" y="5157788"/>
            <a:ext cx="1079499" cy="830997"/>
          </a:xfrm>
          <a:prstGeom prst="rect">
            <a:avLst/>
          </a:prstGeom>
          <a:noFill/>
        </p:spPr>
        <p:txBody>
          <a:bodyPr wrap="square" rtlCol="0">
            <a:spAutoFit/>
          </a:bodyPr>
          <a:lstStyle/>
          <a:p>
            <a:pPr algn="ctr"/>
            <a:r>
              <a:rPr lang="en-US" sz="800" dirty="0">
                <a:solidFill>
                  <a:srgbClr val="FFFFFF"/>
                </a:solidFill>
              </a:rPr>
              <a:t>NO SUPPORT</a:t>
            </a:r>
          </a:p>
          <a:p>
            <a:pPr algn="ctr"/>
            <a:r>
              <a:rPr lang="en-US" sz="800" dirty="0">
                <a:solidFill>
                  <a:srgbClr val="FFFFFF"/>
                </a:solidFill>
              </a:rPr>
              <a:t>Confusing</a:t>
            </a:r>
          </a:p>
          <a:p>
            <a:pPr algn="ctr"/>
            <a:r>
              <a:rPr lang="en-US" sz="800" dirty="0">
                <a:solidFill>
                  <a:srgbClr val="FFFFFF"/>
                </a:solidFill>
              </a:rPr>
              <a:t>Inflexible</a:t>
            </a:r>
          </a:p>
          <a:p>
            <a:pPr algn="ctr"/>
            <a:r>
              <a:rPr lang="en-US" sz="800" dirty="0">
                <a:solidFill>
                  <a:srgbClr val="FFFFFF"/>
                </a:solidFill>
              </a:rPr>
              <a:t>Vulnerable </a:t>
            </a:r>
          </a:p>
          <a:p>
            <a:pPr algn="ctr"/>
            <a:r>
              <a:rPr lang="en-US" sz="800" dirty="0">
                <a:solidFill>
                  <a:srgbClr val="FFFFFF"/>
                </a:solidFill>
              </a:rPr>
              <a:t>Distressing </a:t>
            </a:r>
          </a:p>
          <a:p>
            <a:pPr algn="ctr"/>
            <a:r>
              <a:rPr lang="en-US" sz="800" dirty="0">
                <a:solidFill>
                  <a:srgbClr val="FFFFFF"/>
                </a:solidFill>
              </a:rPr>
              <a:t>angry</a:t>
            </a:r>
          </a:p>
        </p:txBody>
      </p:sp>
      <p:pic>
        <p:nvPicPr>
          <p:cNvPr id="87"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3394075" y="1597025"/>
            <a:ext cx="431800"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2"/>
          <p:cNvSpPr txBox="1"/>
          <p:nvPr/>
        </p:nvSpPr>
        <p:spPr>
          <a:xfrm>
            <a:off x="3394075" y="1700213"/>
            <a:ext cx="536576" cy="215444"/>
          </a:xfrm>
          <a:prstGeom prst="rect">
            <a:avLst/>
          </a:prstGeom>
          <a:noFill/>
        </p:spPr>
        <p:txBody>
          <a:bodyPr wrap="square" rtlCol="0">
            <a:spAutoFit/>
          </a:bodyPr>
          <a:lstStyle/>
          <a:p>
            <a:r>
              <a:rPr lang="en-US" sz="800" dirty="0">
                <a:solidFill>
                  <a:srgbClr val="FFFFFF"/>
                </a:solidFill>
              </a:rPr>
              <a:t>Good</a:t>
            </a:r>
          </a:p>
        </p:txBody>
      </p:sp>
      <p:pic>
        <p:nvPicPr>
          <p:cNvPr id="8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05461" y="4841106"/>
            <a:ext cx="1144690" cy="1142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570539" y="4929668"/>
            <a:ext cx="1179611" cy="954107"/>
          </a:xfrm>
          <a:prstGeom prst="rect">
            <a:avLst/>
          </a:prstGeom>
          <a:noFill/>
        </p:spPr>
        <p:txBody>
          <a:bodyPr wrap="square" rtlCol="0">
            <a:spAutoFit/>
          </a:bodyPr>
          <a:lstStyle/>
          <a:p>
            <a:r>
              <a:rPr lang="en-US" sz="800" dirty="0">
                <a:solidFill>
                  <a:srgbClr val="FFFFFF"/>
                </a:solidFill>
              </a:rPr>
              <a:t>   </a:t>
            </a:r>
            <a:r>
              <a:rPr lang="en-US" sz="800" b="1" dirty="0">
                <a:solidFill>
                  <a:srgbClr val="FFFFFF"/>
                </a:solidFill>
              </a:rPr>
              <a:t> Low morale, </a:t>
            </a:r>
          </a:p>
          <a:p>
            <a:r>
              <a:rPr lang="en-US" sz="800" b="1" dirty="0">
                <a:solidFill>
                  <a:srgbClr val="FFFFFF"/>
                </a:solidFill>
              </a:rPr>
              <a:t>vulnerable, bored,</a:t>
            </a:r>
          </a:p>
          <a:p>
            <a:r>
              <a:rPr lang="en-US" sz="800" b="1" dirty="0">
                <a:solidFill>
                  <a:srgbClr val="FFFFFF"/>
                </a:solidFill>
              </a:rPr>
              <a:t> dependent, </a:t>
            </a:r>
          </a:p>
          <a:p>
            <a:r>
              <a:rPr lang="en-US" sz="800" b="1" dirty="0">
                <a:solidFill>
                  <a:srgbClr val="FFFFFF"/>
                </a:solidFill>
              </a:rPr>
              <a:t>     depressed, </a:t>
            </a:r>
          </a:p>
          <a:p>
            <a:r>
              <a:rPr lang="en-US" sz="800" b="1" dirty="0">
                <a:solidFill>
                  <a:srgbClr val="FFFFFF"/>
                </a:solidFill>
              </a:rPr>
              <a:t>   misunderstood</a:t>
            </a:r>
          </a:p>
          <a:p>
            <a:r>
              <a:rPr lang="en-US" sz="800" b="1" dirty="0">
                <a:solidFill>
                  <a:srgbClr val="FFFFFF"/>
                </a:solidFill>
              </a:rPr>
              <a:t>   Stressed angry </a:t>
            </a:r>
          </a:p>
          <a:p>
            <a:r>
              <a:rPr lang="en-US" sz="800" b="1" dirty="0">
                <a:solidFill>
                  <a:srgbClr val="FFFFFF"/>
                </a:solidFill>
              </a:rPr>
              <a:t>       no control</a:t>
            </a:r>
          </a:p>
        </p:txBody>
      </p:sp>
      <p:pic>
        <p:nvPicPr>
          <p:cNvPr id="91"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91300" y="4779672"/>
            <a:ext cx="1144690" cy="1142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Box 14"/>
          <p:cNvSpPr txBox="1"/>
          <p:nvPr/>
        </p:nvSpPr>
        <p:spPr>
          <a:xfrm>
            <a:off x="6750150" y="4841106"/>
            <a:ext cx="985841" cy="954107"/>
          </a:xfrm>
          <a:prstGeom prst="rect">
            <a:avLst/>
          </a:prstGeom>
          <a:noFill/>
        </p:spPr>
        <p:txBody>
          <a:bodyPr wrap="square" rtlCol="0">
            <a:spAutoFit/>
          </a:bodyPr>
          <a:lstStyle/>
          <a:p>
            <a:r>
              <a:rPr lang="en-US" sz="800" b="1" dirty="0">
                <a:solidFill>
                  <a:srgbClr val="FFFFFF"/>
                </a:solidFill>
              </a:rPr>
              <a:t>Want to meet peers, Seldom see GP, scared to seek help, frustrated, unsupportive employer</a:t>
            </a:r>
          </a:p>
        </p:txBody>
      </p:sp>
      <p:pic>
        <p:nvPicPr>
          <p:cNvPr id="93"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45401" y="4841106"/>
            <a:ext cx="1219717" cy="1217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Box 15"/>
          <p:cNvSpPr txBox="1"/>
          <p:nvPr/>
        </p:nvSpPr>
        <p:spPr>
          <a:xfrm>
            <a:off x="7637053" y="5046372"/>
            <a:ext cx="1219717" cy="954107"/>
          </a:xfrm>
          <a:prstGeom prst="rect">
            <a:avLst/>
          </a:prstGeom>
          <a:noFill/>
        </p:spPr>
        <p:txBody>
          <a:bodyPr wrap="square" rtlCol="0">
            <a:spAutoFit/>
          </a:bodyPr>
          <a:lstStyle/>
          <a:p>
            <a:pPr algn="ctr"/>
            <a:r>
              <a:rPr lang="en-US" sz="800" b="1" dirty="0">
                <a:solidFill>
                  <a:srgbClr val="FFFFFF"/>
                </a:solidFill>
              </a:rPr>
              <a:t>Bored, no variety, no one to look after , emotional, challenged</a:t>
            </a:r>
          </a:p>
          <a:p>
            <a:pPr algn="ctr"/>
            <a:r>
              <a:rPr lang="en-US" sz="800" b="1" dirty="0">
                <a:solidFill>
                  <a:srgbClr val="FFFFFF"/>
                </a:solidFill>
              </a:rPr>
              <a:t>Don’t know</a:t>
            </a:r>
          </a:p>
          <a:p>
            <a:pPr algn="ctr"/>
            <a:r>
              <a:rPr lang="en-US" sz="800" b="1" dirty="0">
                <a:solidFill>
                  <a:srgbClr val="FFFFFF"/>
                </a:solidFill>
              </a:rPr>
              <a:t>Comfort eating</a:t>
            </a:r>
          </a:p>
          <a:p>
            <a:pPr algn="ctr"/>
            <a:r>
              <a:rPr lang="en-US" sz="800" b="1" dirty="0">
                <a:solidFill>
                  <a:srgbClr val="FFFFFF"/>
                </a:solidFill>
              </a:rPr>
              <a:t>no job</a:t>
            </a:r>
          </a:p>
        </p:txBody>
      </p:sp>
    </p:spTree>
    <p:extLst>
      <p:ext uri="{BB962C8B-B14F-4D97-AF65-F5344CB8AC3E}">
        <p14:creationId xmlns:p14="http://schemas.microsoft.com/office/powerpoint/2010/main" val="3967109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7412" name="Title 1"/>
          <p:cNvSpPr>
            <a:spLocks noGrp="1"/>
          </p:cNvSpPr>
          <p:nvPr>
            <p:ph type="ctrTitle"/>
          </p:nvPr>
        </p:nvSpPr>
        <p:spPr>
          <a:xfrm>
            <a:off x="381000" y="331788"/>
            <a:ext cx="8286750" cy="1116012"/>
          </a:xfrm>
        </p:spPr>
        <p:txBody>
          <a:bodyPr/>
          <a:lstStyle/>
          <a:p>
            <a:pPr algn="l" eaLnBrk="1" hangingPunct="1"/>
            <a:endParaRPr lang="en-US" sz="4800" b="1">
              <a:solidFill>
                <a:srgbClr val="0091CF"/>
              </a:solidFill>
              <a:ea typeface="ヒラギノ角ゴ Pro W3" charset="-128"/>
            </a:endParaRPr>
          </a:p>
        </p:txBody>
      </p:sp>
      <p:pic>
        <p:nvPicPr>
          <p:cNvPr id="1741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17414"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r>
              <a:rPr lang="en-GB" sz="4400" b="1" i="1" dirty="0">
                <a:solidFill>
                  <a:srgbClr val="000000"/>
                </a:solidFill>
              </a:rPr>
              <a:t>Emotional maps</a:t>
            </a:r>
          </a:p>
          <a:p>
            <a:pPr>
              <a:spcBef>
                <a:spcPct val="20000"/>
              </a:spcBef>
            </a:pPr>
            <a:r>
              <a:rPr lang="en-GB" sz="4400" b="1" i="1" dirty="0">
                <a:solidFill>
                  <a:srgbClr val="000000"/>
                </a:solidFill>
              </a:rPr>
              <a:t>DESIRED</a:t>
            </a:r>
          </a:p>
          <a:p>
            <a:pPr>
              <a:spcBef>
                <a:spcPct val="20000"/>
              </a:spcBef>
            </a:pPr>
            <a:endParaRPr lang="en-GB" sz="4400" b="1"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1524000"/>
            <a:ext cx="7985125" cy="4419600"/>
          </a:xfrm>
          <a:prstGeom prst="rect">
            <a:avLst/>
          </a:prstGeom>
          <a:gradFill>
            <a:gsLst>
              <a:gs pos="0">
                <a:srgbClr val="0093D3">
                  <a:alpha val="47000"/>
                </a:srgbClr>
              </a:gs>
              <a:gs pos="100000">
                <a:schemeClr val="bg1">
                  <a:alpha val="0"/>
                </a:schemeClr>
              </a:gs>
            </a:gsLst>
            <a:lin ang="11520000" scaled="0"/>
          </a:gra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charset="0"/>
              <a:cs typeface="ヒラギノ角ゴ Pro W3" charset="0"/>
            </a:endParaRPr>
          </a:p>
        </p:txBody>
      </p:sp>
      <p:cxnSp>
        <p:nvCxnSpPr>
          <p:cNvPr id="19" name="Straight Connector 18"/>
          <p:cNvCxnSpPr/>
          <p:nvPr/>
        </p:nvCxnSpPr>
        <p:spPr>
          <a:xfrm rot="5400000">
            <a:off x="-466724" y="3508375"/>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148432" y="3509169"/>
            <a:ext cx="4876800" cy="1587"/>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1596231" y="3521870"/>
            <a:ext cx="4873625" cy="1588"/>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2454275" y="3529014"/>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3132138" y="3503612"/>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56" name="Title 1"/>
          <p:cNvSpPr txBox="1">
            <a:spLocks/>
          </p:cNvSpPr>
          <p:nvPr/>
        </p:nvSpPr>
        <p:spPr bwMode="auto">
          <a:xfrm>
            <a:off x="304800" y="333375"/>
            <a:ext cx="7038975"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1600" dirty="0">
                <a:solidFill>
                  <a:srgbClr val="0091CF"/>
                </a:solidFill>
                <a:latin typeface="Verdana" charset="0"/>
              </a:rPr>
              <a:t>Keeping Well in North Lincolnshire Emotional Map: </a:t>
            </a:r>
          </a:p>
          <a:p>
            <a:r>
              <a:rPr lang="en-GB" sz="1600" dirty="0">
                <a:solidFill>
                  <a:srgbClr val="0091CF"/>
                </a:solidFill>
                <a:latin typeface="Verdana" charset="0"/>
              </a:rPr>
              <a:t>DESIRED EXPERIENCE</a:t>
            </a:r>
          </a:p>
        </p:txBody>
      </p:sp>
      <p:cxnSp>
        <p:nvCxnSpPr>
          <p:cNvPr id="7" name="Straight Arrow Connector 6"/>
          <p:cNvCxnSpPr/>
          <p:nvPr/>
        </p:nvCxnSpPr>
        <p:spPr>
          <a:xfrm>
            <a:off x="762000" y="6248400"/>
            <a:ext cx="7986713" cy="0"/>
          </a:xfrm>
          <a:prstGeom prst="straightConnector1">
            <a:avLst/>
          </a:prstGeom>
          <a:ln w="101600">
            <a:solidFill>
              <a:srgbClr val="0091C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a:off x="-1677193" y="3505994"/>
            <a:ext cx="4876800" cy="1587"/>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59" name="Straight Connector 8"/>
          <p:cNvCxnSpPr>
            <a:cxnSpLocks noChangeShapeType="1"/>
          </p:cNvCxnSpPr>
          <p:nvPr/>
        </p:nvCxnSpPr>
        <p:spPr bwMode="auto">
          <a:xfrm flipH="1" flipV="1">
            <a:off x="457200" y="1481138"/>
            <a:ext cx="8291513" cy="0"/>
          </a:xfrm>
          <a:prstGeom prst="line">
            <a:avLst/>
          </a:prstGeom>
          <a:noFill/>
          <a:ln w="25400">
            <a:solidFill>
              <a:srgbClr val="7F7F7F"/>
            </a:solidFill>
            <a:round/>
            <a:headEnd/>
            <a:tailEnd/>
          </a:ln>
          <a:extLst>
            <a:ext uri="{909E8E84-426E-40dd-AFC4-6F175D3DCCD1}">
              <a14:hiddenFill xmlns:a14="http://schemas.microsoft.com/office/drawing/2010/main" xmlns="">
                <a:noFill/>
              </a14:hiddenFill>
            </a:ext>
          </a:extLst>
        </p:spPr>
      </p:cxnSp>
      <p:cxnSp>
        <p:nvCxnSpPr>
          <p:cNvPr id="2060" name="Straight Connector 9"/>
          <p:cNvCxnSpPr>
            <a:cxnSpLocks noChangeShapeType="1"/>
          </p:cNvCxnSpPr>
          <p:nvPr/>
        </p:nvCxnSpPr>
        <p:spPr bwMode="auto">
          <a:xfrm flipH="1" flipV="1">
            <a:off x="457200" y="5943600"/>
            <a:ext cx="8291513" cy="1588"/>
          </a:xfrm>
          <a:prstGeom prst="line">
            <a:avLst/>
          </a:prstGeom>
          <a:noFill/>
          <a:ln w="25400">
            <a:solidFill>
              <a:srgbClr val="7F7F7F"/>
            </a:solidFill>
            <a:round/>
            <a:headEnd/>
            <a:tailEnd/>
          </a:ln>
          <a:extLst>
            <a:ext uri="{909E8E84-426E-40dd-AFC4-6F175D3DCCD1}">
              <a14:hiddenFill xmlns:a14="http://schemas.microsoft.com/office/drawing/2010/main" xmlns="">
                <a:noFill/>
              </a14:hiddenFill>
            </a:ext>
          </a:extLst>
        </p:spPr>
      </p:cxnSp>
      <p:cxnSp>
        <p:nvCxnSpPr>
          <p:cNvPr id="26" name="Straight Connector 25"/>
          <p:cNvCxnSpPr/>
          <p:nvPr/>
        </p:nvCxnSpPr>
        <p:spPr>
          <a:xfrm rot="5400000">
            <a:off x="6539706" y="3734594"/>
            <a:ext cx="4416425" cy="1588"/>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2062" name="Picture 27" descr="_.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4650" y="5797550"/>
            <a:ext cx="298450" cy="29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63" name="Picture 28" descr="+.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4650" y="1377950"/>
            <a:ext cx="298450" cy="29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64" name="Title 1"/>
          <p:cNvSpPr txBox="1">
            <a:spLocks/>
          </p:cNvSpPr>
          <p:nvPr/>
        </p:nvSpPr>
        <p:spPr bwMode="auto">
          <a:xfrm>
            <a:off x="762000" y="1071563"/>
            <a:ext cx="615950"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Childhood</a:t>
            </a:r>
            <a:endParaRPr lang="en-GB" sz="600" dirty="0">
              <a:solidFill>
                <a:srgbClr val="0091CF"/>
              </a:solidFill>
              <a:latin typeface="Verdana" charset="0"/>
            </a:endParaRPr>
          </a:p>
        </p:txBody>
      </p:sp>
      <p:cxnSp>
        <p:nvCxnSpPr>
          <p:cNvPr id="55" name="Straight Connector 54"/>
          <p:cNvCxnSpPr/>
          <p:nvPr/>
        </p:nvCxnSpPr>
        <p:spPr>
          <a:xfrm rot="5400000">
            <a:off x="-1082674" y="3505200"/>
            <a:ext cx="4876800"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66" name="Title 1"/>
          <p:cNvSpPr txBox="1">
            <a:spLocks/>
          </p:cNvSpPr>
          <p:nvPr/>
        </p:nvSpPr>
        <p:spPr bwMode="auto">
          <a:xfrm>
            <a:off x="3203575" y="6381750"/>
            <a:ext cx="289242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US" sz="700">
                <a:solidFill>
                  <a:srgbClr val="7F7F7F"/>
                </a:solidFill>
              </a:rPr>
              <a:t>Copyright GCA Ltd 2012. All Rights Reserved.</a:t>
            </a:r>
          </a:p>
        </p:txBody>
      </p:sp>
      <p:cxnSp>
        <p:nvCxnSpPr>
          <p:cNvPr id="62" name="Straight Connector 61"/>
          <p:cNvCxnSpPr/>
          <p:nvPr/>
        </p:nvCxnSpPr>
        <p:spPr>
          <a:xfrm flipH="1">
            <a:off x="3311526" y="1074738"/>
            <a:ext cx="1587" cy="487362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2068" name="Picture 6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56550" y="277813"/>
            <a:ext cx="87312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7429" name="Straight Connector 8"/>
          <p:cNvCxnSpPr>
            <a:cxnSpLocks noChangeShapeType="1"/>
          </p:cNvCxnSpPr>
          <p:nvPr/>
        </p:nvCxnSpPr>
        <p:spPr bwMode="auto">
          <a:xfrm flipV="1">
            <a:off x="250825" y="2060575"/>
            <a:ext cx="801688" cy="369888"/>
          </a:xfrm>
          <a:prstGeom prst="line">
            <a:avLst/>
          </a:prstGeom>
          <a:noFill/>
          <a:ln w="38100">
            <a:solidFill>
              <a:schemeClr val="accent1"/>
            </a:solidFill>
            <a:round/>
            <a:headEnd/>
            <a:tailEnd/>
          </a:ln>
          <a:effectLst>
            <a:outerShdw dist="20000" dir="5400000" rotWithShape="0">
              <a:srgbClr val="808080">
                <a:alpha val="37999"/>
              </a:srgbClr>
            </a:outerShdw>
          </a:effectLst>
        </p:spPr>
      </p:cxnSp>
      <p:cxnSp>
        <p:nvCxnSpPr>
          <p:cNvPr id="17430" name="Straight Arrow Connector 28"/>
          <p:cNvCxnSpPr>
            <a:cxnSpLocks noChangeShapeType="1"/>
          </p:cNvCxnSpPr>
          <p:nvPr/>
        </p:nvCxnSpPr>
        <p:spPr bwMode="auto">
          <a:xfrm flipV="1">
            <a:off x="8388350" y="1700213"/>
            <a:ext cx="720725" cy="179387"/>
          </a:xfrm>
          <a:prstGeom prst="straightConnector1">
            <a:avLst/>
          </a:prstGeom>
          <a:noFill/>
          <a:ln w="38100">
            <a:solidFill>
              <a:schemeClr val="accent1"/>
            </a:solidFill>
            <a:round/>
            <a:headEnd/>
            <a:tailEnd type="arrow" w="med" len="med"/>
          </a:ln>
          <a:effectLst>
            <a:outerShdw dist="20000" dir="5400000" rotWithShape="0">
              <a:srgbClr val="808080">
                <a:alpha val="37999"/>
              </a:srgbClr>
            </a:outerShdw>
          </a:effectLst>
        </p:spPr>
      </p:cxnSp>
      <p:pic>
        <p:nvPicPr>
          <p:cNvPr id="2071"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7675" y="1685926"/>
            <a:ext cx="974400" cy="973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72" name="Title 1"/>
          <p:cNvSpPr txBox="1">
            <a:spLocks/>
          </p:cNvSpPr>
          <p:nvPr/>
        </p:nvSpPr>
        <p:spPr bwMode="auto">
          <a:xfrm>
            <a:off x="374649" y="1773238"/>
            <a:ext cx="1047425" cy="84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800" b="1" dirty="0">
                <a:solidFill>
                  <a:srgbClr val="FFFFFF"/>
                </a:solidFill>
                <a:latin typeface="Verdana" charset="0"/>
              </a:rPr>
              <a:t>Supported</a:t>
            </a:r>
          </a:p>
          <a:p>
            <a:pPr algn="ctr"/>
            <a:r>
              <a:rPr lang="en-GB" sz="800" b="1" dirty="0">
                <a:solidFill>
                  <a:srgbClr val="FFFFFF"/>
                </a:solidFill>
                <a:latin typeface="Verdana" charset="0"/>
              </a:rPr>
              <a:t>Stable </a:t>
            </a:r>
          </a:p>
          <a:p>
            <a:pPr algn="ctr"/>
            <a:r>
              <a:rPr lang="en-GB" sz="800" b="1" dirty="0">
                <a:solidFill>
                  <a:srgbClr val="FFFFFF"/>
                </a:solidFill>
                <a:latin typeface="Verdana" charset="0"/>
              </a:rPr>
              <a:t>Loved</a:t>
            </a:r>
          </a:p>
          <a:p>
            <a:pPr algn="ctr"/>
            <a:r>
              <a:rPr lang="en-GB" sz="800" b="1" dirty="0">
                <a:solidFill>
                  <a:srgbClr val="FFFFFF"/>
                </a:solidFill>
                <a:latin typeface="Verdana" charset="0"/>
              </a:rPr>
              <a:t>Encouraged </a:t>
            </a:r>
          </a:p>
          <a:p>
            <a:pPr algn="ctr"/>
            <a:r>
              <a:rPr lang="en-GB" sz="800" b="1" dirty="0">
                <a:solidFill>
                  <a:srgbClr val="FFFFFF"/>
                </a:solidFill>
                <a:latin typeface="Verdana" charset="0"/>
              </a:rPr>
              <a:t>Guided</a:t>
            </a:r>
          </a:p>
        </p:txBody>
      </p:sp>
      <p:cxnSp>
        <p:nvCxnSpPr>
          <p:cNvPr id="64" name="Straight Connector 63"/>
          <p:cNvCxnSpPr/>
          <p:nvPr/>
        </p:nvCxnSpPr>
        <p:spPr>
          <a:xfrm rot="5400000">
            <a:off x="3971925" y="3503612"/>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rot="5400000">
            <a:off x="5146676" y="3521076"/>
            <a:ext cx="4873625" cy="3175"/>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77" name="Title 1"/>
          <p:cNvSpPr txBox="1">
            <a:spLocks/>
          </p:cNvSpPr>
          <p:nvPr/>
        </p:nvSpPr>
        <p:spPr bwMode="auto">
          <a:xfrm>
            <a:off x="1377950" y="1071563"/>
            <a:ext cx="569913"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Life skills</a:t>
            </a:r>
            <a:endParaRPr lang="en-GB" sz="600" dirty="0">
              <a:solidFill>
                <a:srgbClr val="0091CF"/>
              </a:solidFill>
              <a:latin typeface="Verdana" charset="0"/>
            </a:endParaRPr>
          </a:p>
        </p:txBody>
      </p:sp>
      <p:sp>
        <p:nvSpPr>
          <p:cNvPr id="2078" name="Title 1"/>
          <p:cNvSpPr txBox="1">
            <a:spLocks/>
          </p:cNvSpPr>
          <p:nvPr/>
        </p:nvSpPr>
        <p:spPr bwMode="auto">
          <a:xfrm>
            <a:off x="1995488" y="1071563"/>
            <a:ext cx="658812"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Transition</a:t>
            </a:r>
          </a:p>
        </p:txBody>
      </p:sp>
      <p:sp>
        <p:nvSpPr>
          <p:cNvPr id="2079" name="Title 1"/>
          <p:cNvSpPr txBox="1">
            <a:spLocks/>
          </p:cNvSpPr>
          <p:nvPr/>
        </p:nvSpPr>
        <p:spPr bwMode="auto">
          <a:xfrm>
            <a:off x="2549525" y="1071563"/>
            <a:ext cx="762002"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800" b="1" dirty="0">
                <a:solidFill>
                  <a:srgbClr val="0091CF"/>
                </a:solidFill>
                <a:latin typeface="Verdana" charset="0"/>
              </a:rPr>
              <a:t>Emotional loss</a:t>
            </a:r>
          </a:p>
        </p:txBody>
      </p:sp>
      <p:sp>
        <p:nvSpPr>
          <p:cNvPr id="2080" name="Title 1"/>
          <p:cNvSpPr txBox="1">
            <a:spLocks/>
          </p:cNvSpPr>
          <p:nvPr/>
        </p:nvSpPr>
        <p:spPr bwMode="auto">
          <a:xfrm>
            <a:off x="3341687" y="1071563"/>
            <a:ext cx="690561"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1000" b="1" dirty="0">
                <a:solidFill>
                  <a:srgbClr val="0091CF"/>
                </a:solidFill>
                <a:latin typeface="Verdana" charset="0"/>
              </a:rPr>
              <a:t>Crisis</a:t>
            </a:r>
          </a:p>
        </p:txBody>
      </p:sp>
      <p:sp>
        <p:nvSpPr>
          <p:cNvPr id="2081" name="Title 1"/>
          <p:cNvSpPr txBox="1">
            <a:spLocks/>
          </p:cNvSpPr>
          <p:nvPr/>
        </p:nvSpPr>
        <p:spPr bwMode="auto">
          <a:xfrm>
            <a:off x="4032250" y="1071563"/>
            <a:ext cx="858836"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Positive coping</a:t>
            </a:r>
          </a:p>
          <a:p>
            <a:pPr algn="ctr"/>
            <a:r>
              <a:rPr lang="en-GB" sz="600" b="1" dirty="0">
                <a:solidFill>
                  <a:srgbClr val="0091CF"/>
                </a:solidFill>
                <a:latin typeface="Verdana" charset="0"/>
              </a:rPr>
              <a:t>strategies</a:t>
            </a:r>
            <a:endParaRPr lang="en-GB" sz="600" dirty="0">
              <a:solidFill>
                <a:srgbClr val="0091CF"/>
              </a:solidFill>
              <a:latin typeface="Verdana" charset="0"/>
            </a:endParaRPr>
          </a:p>
        </p:txBody>
      </p:sp>
      <p:sp>
        <p:nvSpPr>
          <p:cNvPr id="2082" name="Title 1"/>
          <p:cNvSpPr txBox="1">
            <a:spLocks/>
          </p:cNvSpPr>
          <p:nvPr/>
        </p:nvSpPr>
        <p:spPr bwMode="auto">
          <a:xfrm>
            <a:off x="4891086" y="1104901"/>
            <a:ext cx="625475"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Physical health</a:t>
            </a:r>
            <a:endParaRPr lang="en-GB" sz="600" dirty="0">
              <a:solidFill>
                <a:srgbClr val="0091CF"/>
              </a:solidFill>
              <a:latin typeface="Verdana" charset="0"/>
            </a:endParaRPr>
          </a:p>
        </p:txBody>
      </p:sp>
      <p:sp>
        <p:nvSpPr>
          <p:cNvPr id="2083" name="Title 1"/>
          <p:cNvSpPr txBox="1">
            <a:spLocks/>
          </p:cNvSpPr>
          <p:nvPr/>
        </p:nvSpPr>
        <p:spPr bwMode="auto">
          <a:xfrm>
            <a:off x="5761038" y="1071563"/>
            <a:ext cx="646111"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Mental well being</a:t>
            </a:r>
            <a:endParaRPr lang="en-GB" sz="600" dirty="0">
              <a:solidFill>
                <a:srgbClr val="0091CF"/>
              </a:solidFill>
              <a:latin typeface="Verdana" charset="0"/>
            </a:endParaRPr>
          </a:p>
        </p:txBody>
      </p:sp>
      <p:sp>
        <p:nvSpPr>
          <p:cNvPr id="2084" name="Title 1"/>
          <p:cNvSpPr txBox="1">
            <a:spLocks/>
          </p:cNvSpPr>
          <p:nvPr/>
        </p:nvSpPr>
        <p:spPr bwMode="auto">
          <a:xfrm>
            <a:off x="6588125" y="1071563"/>
            <a:ext cx="985838"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600" b="1" dirty="0">
                <a:solidFill>
                  <a:srgbClr val="0091CF"/>
                </a:solidFill>
                <a:latin typeface="Verdana" charset="0"/>
              </a:rPr>
              <a:t>Relationship</a:t>
            </a:r>
            <a:endParaRPr lang="en-GB" sz="600" dirty="0">
              <a:solidFill>
                <a:srgbClr val="0091CF"/>
              </a:solidFill>
              <a:latin typeface="Verdana" charset="0"/>
            </a:endParaRPr>
          </a:p>
        </p:txBody>
      </p:sp>
      <p:sp>
        <p:nvSpPr>
          <p:cNvPr id="2085" name="Title 1"/>
          <p:cNvSpPr txBox="1">
            <a:spLocks/>
          </p:cNvSpPr>
          <p:nvPr/>
        </p:nvSpPr>
        <p:spPr bwMode="auto">
          <a:xfrm>
            <a:off x="7573963" y="981075"/>
            <a:ext cx="1268412" cy="487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0091CF"/>
              </a:solidFill>
              <a:latin typeface="Verdana" charset="0"/>
            </a:endParaRPr>
          </a:p>
          <a:p>
            <a:pPr algn="ctr"/>
            <a:r>
              <a:rPr lang="en-GB" sz="800" b="1" dirty="0">
                <a:solidFill>
                  <a:srgbClr val="0091CF"/>
                </a:solidFill>
                <a:latin typeface="Verdana" charset="0"/>
              </a:rPr>
              <a:t>Purpose</a:t>
            </a:r>
          </a:p>
        </p:txBody>
      </p:sp>
      <p:sp>
        <p:nvSpPr>
          <p:cNvPr id="2087" name="Title 1"/>
          <p:cNvSpPr txBox="1">
            <a:spLocks/>
          </p:cNvSpPr>
          <p:nvPr/>
        </p:nvSpPr>
        <p:spPr bwMode="auto">
          <a:xfrm>
            <a:off x="8027988" y="1071563"/>
            <a:ext cx="801687"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0091CF"/>
                </a:solidFill>
                <a:latin typeface="Verdana" charset="0"/>
              </a:rPr>
              <a:t> </a:t>
            </a:r>
            <a:endParaRPr lang="en-GB" sz="600" dirty="0">
              <a:solidFill>
                <a:srgbClr val="0091CF"/>
              </a:solidFill>
              <a:latin typeface="Verdana" charset="0"/>
            </a:endParaRPr>
          </a:p>
        </p:txBody>
      </p:sp>
      <p:sp>
        <p:nvSpPr>
          <p:cNvPr id="2088" name="Title 1"/>
          <p:cNvSpPr txBox="1">
            <a:spLocks/>
          </p:cNvSpPr>
          <p:nvPr/>
        </p:nvSpPr>
        <p:spPr bwMode="auto">
          <a:xfrm>
            <a:off x="690563" y="4868863"/>
            <a:ext cx="712787"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a:solidFill>
                  <a:srgbClr val="FFFFFF"/>
                </a:solidFill>
                <a:latin typeface="Verdana" charset="0"/>
              </a:rPr>
              <a:t>uninformed about stroke prevention </a:t>
            </a:r>
          </a:p>
        </p:txBody>
      </p:sp>
      <p:pic>
        <p:nvPicPr>
          <p:cNvPr id="208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1346201" y="1609725"/>
            <a:ext cx="864648"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0" name="Title 1"/>
          <p:cNvSpPr txBox="1">
            <a:spLocks/>
          </p:cNvSpPr>
          <p:nvPr/>
        </p:nvSpPr>
        <p:spPr bwMode="auto">
          <a:xfrm>
            <a:off x="1354138" y="1685927"/>
            <a:ext cx="856712" cy="663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r>
              <a:rPr lang="en-GB" sz="800" b="1" dirty="0">
                <a:solidFill>
                  <a:srgbClr val="FFFFFF"/>
                </a:solidFill>
                <a:latin typeface="Verdana" charset="0"/>
              </a:rPr>
              <a:t>Guided </a:t>
            </a:r>
          </a:p>
          <a:p>
            <a:r>
              <a:rPr lang="en-GB" sz="800" b="1" dirty="0">
                <a:solidFill>
                  <a:srgbClr val="FFFFFF"/>
                </a:solidFill>
                <a:latin typeface="Verdana" charset="0"/>
              </a:rPr>
              <a:t>Encouraged</a:t>
            </a:r>
          </a:p>
          <a:p>
            <a:pPr algn="ctr"/>
            <a:r>
              <a:rPr lang="en-GB" sz="800" b="1" dirty="0">
                <a:solidFill>
                  <a:srgbClr val="FFFFFF"/>
                </a:solidFill>
                <a:latin typeface="Verdana" charset="0"/>
              </a:rPr>
              <a:t>Prepared </a:t>
            </a:r>
          </a:p>
          <a:p>
            <a:pPr algn="ctr"/>
            <a:r>
              <a:rPr lang="en-GB" sz="800" b="1" dirty="0">
                <a:solidFill>
                  <a:srgbClr val="FFFFFF"/>
                </a:solidFill>
                <a:latin typeface="Verdana" charset="0"/>
              </a:rPr>
              <a:t>Involved</a:t>
            </a:r>
          </a:p>
        </p:txBody>
      </p:sp>
      <p:pic>
        <p:nvPicPr>
          <p:cNvPr id="2091"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70088" y="1468438"/>
            <a:ext cx="666750" cy="66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2" name="Title 1"/>
          <p:cNvSpPr txBox="1">
            <a:spLocks/>
          </p:cNvSpPr>
          <p:nvPr/>
        </p:nvSpPr>
        <p:spPr bwMode="auto">
          <a:xfrm>
            <a:off x="1947863" y="1593850"/>
            <a:ext cx="706437" cy="395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Supported</a:t>
            </a:r>
          </a:p>
          <a:p>
            <a:pPr algn="ctr"/>
            <a:r>
              <a:rPr lang="en-GB" sz="600" b="1" dirty="0">
                <a:solidFill>
                  <a:srgbClr val="FFFFFF"/>
                </a:solidFill>
                <a:latin typeface="Verdana" charset="0"/>
              </a:rPr>
              <a:t>Informed</a:t>
            </a:r>
          </a:p>
          <a:p>
            <a:pPr algn="ctr"/>
            <a:r>
              <a:rPr lang="en-GB" sz="600" b="1" dirty="0">
                <a:solidFill>
                  <a:srgbClr val="FFFFFF"/>
                </a:solidFill>
                <a:latin typeface="Verdana" charset="0"/>
              </a:rPr>
              <a:t>Cared for</a:t>
            </a:r>
          </a:p>
        </p:txBody>
      </p:sp>
      <p:pic>
        <p:nvPicPr>
          <p:cNvPr id="2099"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85076" y="1468437"/>
            <a:ext cx="1257299" cy="1252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0" name="Title 1"/>
          <p:cNvSpPr txBox="1">
            <a:spLocks/>
          </p:cNvSpPr>
          <p:nvPr/>
        </p:nvSpPr>
        <p:spPr bwMode="auto">
          <a:xfrm>
            <a:off x="7573962" y="1593850"/>
            <a:ext cx="1268413" cy="935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CARING FOR </a:t>
            </a:r>
          </a:p>
          <a:p>
            <a:pPr algn="ctr"/>
            <a:r>
              <a:rPr lang="en-GB" sz="600" b="1" dirty="0">
                <a:solidFill>
                  <a:srgbClr val="FFFFFF"/>
                </a:solidFill>
                <a:latin typeface="Verdana" charset="0"/>
              </a:rPr>
              <a:t>FAMILY</a:t>
            </a:r>
          </a:p>
          <a:p>
            <a:pPr algn="ctr"/>
            <a:r>
              <a:rPr lang="en-GB" sz="600" b="1" dirty="0">
                <a:solidFill>
                  <a:srgbClr val="FFFFFF"/>
                </a:solidFill>
                <a:latin typeface="Verdana" charset="0"/>
              </a:rPr>
              <a:t>CARING THROUGH WORK</a:t>
            </a:r>
          </a:p>
          <a:p>
            <a:pPr algn="ctr"/>
            <a:r>
              <a:rPr lang="en-GB" sz="600" b="1" dirty="0">
                <a:solidFill>
                  <a:srgbClr val="FFFFFF"/>
                </a:solidFill>
                <a:latin typeface="Verdana" charset="0"/>
              </a:rPr>
              <a:t>Gardening sport</a:t>
            </a:r>
          </a:p>
          <a:p>
            <a:pPr algn="ctr"/>
            <a:r>
              <a:rPr lang="en-GB" sz="600" b="1" dirty="0">
                <a:solidFill>
                  <a:srgbClr val="FFFFFF"/>
                </a:solidFill>
                <a:latin typeface="Verdana" charset="0"/>
              </a:rPr>
              <a:t>Sharing knowledge</a:t>
            </a:r>
          </a:p>
          <a:p>
            <a:pPr algn="ctr"/>
            <a:r>
              <a:rPr lang="en-GB" sz="600" b="1" dirty="0">
                <a:solidFill>
                  <a:srgbClr val="FFFFFF"/>
                </a:solidFill>
                <a:latin typeface="Verdana" charset="0"/>
              </a:rPr>
              <a:t>Volunteering</a:t>
            </a:r>
          </a:p>
          <a:p>
            <a:pPr algn="ctr"/>
            <a:r>
              <a:rPr lang="en-GB" sz="600" b="1" dirty="0">
                <a:solidFill>
                  <a:srgbClr val="FFFFFF"/>
                </a:solidFill>
                <a:latin typeface="Verdana" charset="0"/>
              </a:rPr>
              <a:t>Learning</a:t>
            </a:r>
          </a:p>
          <a:p>
            <a:pPr algn="ctr"/>
            <a:r>
              <a:rPr lang="en-GB" sz="600" b="1" dirty="0">
                <a:solidFill>
                  <a:srgbClr val="FFFFFF"/>
                </a:solidFill>
                <a:latin typeface="Verdana" charset="0"/>
              </a:rPr>
              <a:t>Being independent</a:t>
            </a:r>
          </a:p>
          <a:p>
            <a:pPr algn="ctr"/>
            <a:r>
              <a:rPr lang="en-GB" sz="600" b="1" dirty="0">
                <a:solidFill>
                  <a:srgbClr val="FFFFFF"/>
                </a:solidFill>
                <a:latin typeface="Verdana" charset="0"/>
              </a:rPr>
              <a:t>Hopeful</a:t>
            </a:r>
          </a:p>
          <a:p>
            <a:pPr algn="ctr"/>
            <a:r>
              <a:rPr lang="en-GB" sz="600" b="1" dirty="0">
                <a:solidFill>
                  <a:srgbClr val="FFFFFF"/>
                </a:solidFill>
                <a:latin typeface="Verdana" charset="0"/>
              </a:rPr>
              <a:t>Optimistic</a:t>
            </a:r>
          </a:p>
          <a:p>
            <a:pPr algn="ctr"/>
            <a:r>
              <a:rPr lang="en-GB" sz="600" b="1" dirty="0">
                <a:solidFill>
                  <a:srgbClr val="FFFFFF"/>
                </a:solidFill>
                <a:latin typeface="Verdana" charset="0"/>
              </a:rPr>
              <a:t>engaged</a:t>
            </a:r>
          </a:p>
        </p:txBody>
      </p:sp>
      <p:pic>
        <p:nvPicPr>
          <p:cNvPr id="2102"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27300" y="1522413"/>
            <a:ext cx="863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03"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01988" y="1398588"/>
            <a:ext cx="1116012" cy="111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4" name="Title 1"/>
          <p:cNvSpPr txBox="1">
            <a:spLocks/>
          </p:cNvSpPr>
          <p:nvPr/>
        </p:nvSpPr>
        <p:spPr bwMode="auto">
          <a:xfrm>
            <a:off x="2916238" y="1524000"/>
            <a:ext cx="1655762"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SUPPORTED</a:t>
            </a:r>
          </a:p>
          <a:p>
            <a:pPr algn="ctr"/>
            <a:r>
              <a:rPr lang="en-GB" sz="600" b="1" dirty="0">
                <a:solidFill>
                  <a:srgbClr val="FFFFFF"/>
                </a:solidFill>
                <a:latin typeface="Verdana" charset="0"/>
              </a:rPr>
              <a:t>Competent</a:t>
            </a:r>
          </a:p>
          <a:p>
            <a:pPr algn="ctr"/>
            <a:r>
              <a:rPr lang="en-GB" sz="600" b="1" dirty="0">
                <a:solidFill>
                  <a:srgbClr val="FFFFFF"/>
                </a:solidFill>
                <a:latin typeface="Verdana" charset="0"/>
              </a:rPr>
              <a:t>Easy to access/ navigate</a:t>
            </a:r>
          </a:p>
          <a:p>
            <a:pPr algn="ctr"/>
            <a:r>
              <a:rPr lang="en-GB" sz="600" b="1" dirty="0">
                <a:solidFill>
                  <a:srgbClr val="FFFFFF"/>
                </a:solidFill>
                <a:latin typeface="Verdana" charset="0"/>
              </a:rPr>
              <a:t>Compassion</a:t>
            </a:r>
          </a:p>
          <a:p>
            <a:pPr algn="ctr"/>
            <a:r>
              <a:rPr lang="en-GB" sz="600" b="1" dirty="0">
                <a:solidFill>
                  <a:srgbClr val="FFFFFF"/>
                </a:solidFill>
                <a:latin typeface="Verdana" charset="0"/>
              </a:rPr>
              <a:t>Understanding</a:t>
            </a:r>
          </a:p>
          <a:p>
            <a:pPr algn="ctr"/>
            <a:r>
              <a:rPr lang="en-GB" sz="600" b="1" dirty="0">
                <a:solidFill>
                  <a:srgbClr val="FFFFFF"/>
                </a:solidFill>
                <a:latin typeface="Verdana" charset="0"/>
              </a:rPr>
              <a:t>Flexible</a:t>
            </a:r>
          </a:p>
          <a:p>
            <a:pPr algn="ctr"/>
            <a:r>
              <a:rPr lang="en-GB" sz="600" b="1" dirty="0">
                <a:solidFill>
                  <a:srgbClr val="FFFFFF"/>
                </a:solidFill>
                <a:latin typeface="Verdana" charset="0"/>
              </a:rPr>
              <a:t>non judgemental</a:t>
            </a:r>
          </a:p>
          <a:p>
            <a:pPr algn="ctr"/>
            <a:r>
              <a:rPr lang="en-GB" sz="600" b="1" dirty="0">
                <a:solidFill>
                  <a:srgbClr val="FFFFFF"/>
                </a:solidFill>
                <a:latin typeface="Verdana" charset="0"/>
              </a:rPr>
              <a:t>Safe</a:t>
            </a:r>
          </a:p>
          <a:p>
            <a:pPr algn="ctr"/>
            <a:r>
              <a:rPr lang="en-GB" sz="600" b="1" dirty="0">
                <a:solidFill>
                  <a:srgbClr val="FFFFFF"/>
                </a:solidFill>
                <a:latin typeface="Verdana" charset="0"/>
              </a:rPr>
              <a:t>Dr fantastic</a:t>
            </a:r>
          </a:p>
          <a:p>
            <a:pPr algn="ctr"/>
            <a:endParaRPr lang="en-GB" sz="600" b="1" dirty="0">
              <a:solidFill>
                <a:srgbClr val="FFFFFF"/>
              </a:solidFill>
              <a:latin typeface="Verdana" charset="0"/>
            </a:endParaRPr>
          </a:p>
        </p:txBody>
      </p:sp>
      <p:sp>
        <p:nvSpPr>
          <p:cNvPr id="2105" name="Title 1"/>
          <p:cNvSpPr txBox="1">
            <a:spLocks/>
          </p:cNvSpPr>
          <p:nvPr/>
        </p:nvSpPr>
        <p:spPr bwMode="auto">
          <a:xfrm>
            <a:off x="2549524" y="1593850"/>
            <a:ext cx="792163"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Listened to</a:t>
            </a:r>
          </a:p>
          <a:p>
            <a:pPr algn="ctr"/>
            <a:r>
              <a:rPr lang="en-GB" sz="600" b="1" dirty="0">
                <a:solidFill>
                  <a:srgbClr val="FFFFFF"/>
                </a:solidFill>
                <a:latin typeface="Verdana" charset="0"/>
              </a:rPr>
              <a:t>Support</a:t>
            </a:r>
          </a:p>
          <a:p>
            <a:pPr algn="ctr"/>
            <a:r>
              <a:rPr lang="en-GB" sz="600" b="1" dirty="0">
                <a:solidFill>
                  <a:srgbClr val="FFFFFF"/>
                </a:solidFill>
                <a:latin typeface="Verdana" charset="0"/>
              </a:rPr>
              <a:t>Reassured</a:t>
            </a:r>
          </a:p>
          <a:p>
            <a:pPr algn="ctr"/>
            <a:r>
              <a:rPr lang="en-GB" sz="600" b="1" dirty="0">
                <a:solidFill>
                  <a:srgbClr val="FFFFFF"/>
                </a:solidFill>
                <a:latin typeface="Verdana" charset="0"/>
              </a:rPr>
              <a:t>Understood</a:t>
            </a:r>
          </a:p>
          <a:p>
            <a:pPr algn="ctr"/>
            <a:r>
              <a:rPr lang="en-GB" sz="600" b="1" dirty="0">
                <a:solidFill>
                  <a:srgbClr val="FFFFFF"/>
                </a:solidFill>
                <a:latin typeface="Verdana" charset="0"/>
              </a:rPr>
              <a:t>Cared for</a:t>
            </a:r>
          </a:p>
        </p:txBody>
      </p:sp>
      <p:pic>
        <p:nvPicPr>
          <p:cNvPr id="2106"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79888" y="1468438"/>
            <a:ext cx="809625" cy="809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7" name="Title 1"/>
          <p:cNvSpPr txBox="1">
            <a:spLocks/>
          </p:cNvSpPr>
          <p:nvPr/>
        </p:nvSpPr>
        <p:spPr bwMode="auto">
          <a:xfrm>
            <a:off x="4179888" y="1398588"/>
            <a:ext cx="787399" cy="1031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Guided</a:t>
            </a:r>
          </a:p>
          <a:p>
            <a:pPr algn="ctr"/>
            <a:r>
              <a:rPr lang="en-GB" sz="600" b="1" dirty="0">
                <a:solidFill>
                  <a:srgbClr val="FFFFFF"/>
                </a:solidFill>
                <a:latin typeface="Verdana" charset="0"/>
              </a:rPr>
              <a:t>Able </a:t>
            </a:r>
          </a:p>
          <a:p>
            <a:pPr algn="ctr"/>
            <a:r>
              <a:rPr lang="en-GB" sz="600" b="1" dirty="0">
                <a:solidFill>
                  <a:srgbClr val="FFFFFF"/>
                </a:solidFill>
                <a:latin typeface="Verdana" charset="0"/>
              </a:rPr>
              <a:t>Prepared</a:t>
            </a:r>
          </a:p>
        </p:txBody>
      </p:sp>
      <p:pic>
        <p:nvPicPr>
          <p:cNvPr id="2113"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24524" y="1593849"/>
            <a:ext cx="919163" cy="919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18"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88125" y="1465263"/>
            <a:ext cx="1098379" cy="1095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19" name="Title 1"/>
          <p:cNvSpPr txBox="1">
            <a:spLocks/>
          </p:cNvSpPr>
          <p:nvPr/>
        </p:nvSpPr>
        <p:spPr bwMode="auto">
          <a:xfrm>
            <a:off x="6643687" y="1700213"/>
            <a:ext cx="1042817" cy="773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r>
              <a:rPr lang="en-GB" sz="600" b="1" dirty="0">
                <a:solidFill>
                  <a:srgbClr val="FFFFFF"/>
                </a:solidFill>
                <a:latin typeface="Verdana" charset="0"/>
              </a:rPr>
              <a:t>Listened to  understood</a:t>
            </a:r>
          </a:p>
          <a:p>
            <a:pPr algn="ctr"/>
            <a:r>
              <a:rPr lang="en-GB" sz="600" b="1" dirty="0">
                <a:solidFill>
                  <a:srgbClr val="FFFFFF"/>
                </a:solidFill>
                <a:latin typeface="Verdana" charset="0"/>
              </a:rPr>
              <a:t>SAFE At ease</a:t>
            </a:r>
          </a:p>
          <a:p>
            <a:pPr algn="ctr"/>
            <a:r>
              <a:rPr lang="en-GB" sz="600" b="1" dirty="0">
                <a:solidFill>
                  <a:srgbClr val="FFFFFF"/>
                </a:solidFill>
                <a:latin typeface="Verdana" charset="0"/>
              </a:rPr>
              <a:t>Inspired informed</a:t>
            </a:r>
          </a:p>
          <a:p>
            <a:pPr algn="ctr"/>
            <a:r>
              <a:rPr lang="en-GB" sz="600" b="1" dirty="0">
                <a:solidFill>
                  <a:srgbClr val="FFFFFF"/>
                </a:solidFill>
                <a:latin typeface="Verdana" charset="0"/>
              </a:rPr>
              <a:t>Supportive</a:t>
            </a:r>
          </a:p>
          <a:p>
            <a:pPr algn="ctr"/>
            <a:r>
              <a:rPr lang="en-GB" sz="600" b="1" dirty="0">
                <a:solidFill>
                  <a:srgbClr val="FFFFFF"/>
                </a:solidFill>
                <a:latin typeface="Verdana" charset="0"/>
              </a:rPr>
              <a:t>Peer support</a:t>
            </a:r>
          </a:p>
          <a:p>
            <a:pPr algn="ctr"/>
            <a:r>
              <a:rPr lang="en-GB" sz="600" b="1" dirty="0">
                <a:solidFill>
                  <a:srgbClr val="FFFFFF"/>
                </a:solidFill>
                <a:latin typeface="Verdana" charset="0"/>
              </a:rPr>
              <a:t>GP knows me well</a:t>
            </a:r>
          </a:p>
          <a:p>
            <a:pPr algn="ctr"/>
            <a:r>
              <a:rPr lang="en-GB" sz="600" b="1" dirty="0">
                <a:solidFill>
                  <a:srgbClr val="FFFFFF"/>
                </a:solidFill>
                <a:latin typeface="Verdana" charset="0"/>
              </a:rPr>
              <a:t>Flexible</a:t>
            </a:r>
          </a:p>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p:txBody>
      </p:sp>
      <p:sp>
        <p:nvSpPr>
          <p:cNvPr id="2121" name="Title 1"/>
          <p:cNvSpPr txBox="1">
            <a:spLocks/>
          </p:cNvSpPr>
          <p:nvPr/>
        </p:nvSpPr>
        <p:spPr bwMode="auto">
          <a:xfrm>
            <a:off x="5761039" y="1600200"/>
            <a:ext cx="827086"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a:p>
            <a:pPr algn="ctr"/>
            <a:r>
              <a:rPr lang="en-GB" sz="600" b="1" dirty="0">
                <a:solidFill>
                  <a:srgbClr val="FFFFFF"/>
                </a:solidFill>
                <a:latin typeface="Verdana" charset="0"/>
              </a:rPr>
              <a:t>HAPPY</a:t>
            </a:r>
          </a:p>
          <a:p>
            <a:pPr algn="ctr"/>
            <a:r>
              <a:rPr lang="en-GB" sz="600" b="1" dirty="0">
                <a:solidFill>
                  <a:srgbClr val="FFFFFF"/>
                </a:solidFill>
                <a:latin typeface="Verdana" charset="0"/>
              </a:rPr>
              <a:t>Support each other</a:t>
            </a:r>
          </a:p>
          <a:p>
            <a:pPr algn="ctr"/>
            <a:r>
              <a:rPr lang="en-GB" sz="600" b="1" dirty="0">
                <a:solidFill>
                  <a:srgbClr val="FFFFFF"/>
                </a:solidFill>
                <a:latin typeface="Verdana" charset="0"/>
              </a:rPr>
              <a:t>family\</a:t>
            </a:r>
          </a:p>
          <a:p>
            <a:pPr algn="ctr"/>
            <a:r>
              <a:rPr lang="en-GB" sz="600" b="1" dirty="0">
                <a:solidFill>
                  <a:srgbClr val="FFFFFF"/>
                </a:solidFill>
                <a:latin typeface="Verdana" charset="0"/>
              </a:rPr>
              <a:t>Friends</a:t>
            </a:r>
          </a:p>
          <a:p>
            <a:pPr algn="ctr"/>
            <a:r>
              <a:rPr lang="en-GB" sz="600" b="1" dirty="0">
                <a:solidFill>
                  <a:srgbClr val="FFFFFF"/>
                </a:solidFill>
                <a:latin typeface="Verdana" charset="0"/>
              </a:rPr>
              <a:t>Colleagues</a:t>
            </a:r>
          </a:p>
          <a:p>
            <a:pPr algn="ctr"/>
            <a:r>
              <a:rPr lang="en-GB" sz="600" b="1" dirty="0">
                <a:solidFill>
                  <a:srgbClr val="FFFFFF"/>
                </a:solidFill>
                <a:latin typeface="Verdana" charset="0"/>
              </a:rPr>
              <a:t>Understood</a:t>
            </a:r>
          </a:p>
          <a:p>
            <a:pPr algn="ctr"/>
            <a:r>
              <a:rPr lang="en-GB" sz="600" b="1" dirty="0">
                <a:solidFill>
                  <a:srgbClr val="FFFFFF"/>
                </a:solidFill>
                <a:latin typeface="Verdana" charset="0"/>
              </a:rPr>
              <a:t>independent</a:t>
            </a:r>
          </a:p>
          <a:p>
            <a:pPr algn="ctr"/>
            <a:endParaRPr lang="en-GB" sz="600" b="1" dirty="0">
              <a:solidFill>
                <a:srgbClr val="FFFFFF"/>
              </a:solidFill>
              <a:latin typeface="Verdana" charset="0"/>
            </a:endParaRPr>
          </a:p>
        </p:txBody>
      </p:sp>
      <p:pic>
        <p:nvPicPr>
          <p:cNvPr id="2122" name="Picture 77" descr="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44660" y="1495036"/>
            <a:ext cx="1033852" cy="1033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23" name="Title 1"/>
          <p:cNvSpPr txBox="1">
            <a:spLocks/>
          </p:cNvSpPr>
          <p:nvPr/>
        </p:nvSpPr>
        <p:spPr bwMode="auto">
          <a:xfrm>
            <a:off x="4844660" y="1593850"/>
            <a:ext cx="1033852"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ヒラギノ角ゴ Pro W3" charset="0"/>
                <a:cs typeface="ヒラギノ角ゴ Pro W3" charset="0"/>
              </a:defRPr>
            </a:lvl1pPr>
            <a:lvl2pPr marL="742950" indent="-285750" eaLnBrk="0" hangingPunct="0">
              <a:defRPr>
                <a:solidFill>
                  <a:schemeClr val="tx1"/>
                </a:solidFill>
                <a:latin typeface="Arial" charset="0"/>
                <a:ea typeface="ヒラギノ角ゴ Pro W3" charset="0"/>
                <a:cs typeface="ヒラギノ角ゴ Pro W3" charset="0"/>
              </a:defRPr>
            </a:lvl2pPr>
            <a:lvl3pPr marL="1143000" indent="-228600" eaLnBrk="0" hangingPunct="0">
              <a:defRPr>
                <a:solidFill>
                  <a:schemeClr val="tx1"/>
                </a:solidFill>
                <a:latin typeface="Arial" charset="0"/>
                <a:ea typeface="ヒラギノ角ゴ Pro W3" charset="0"/>
                <a:cs typeface="ヒラギノ角ゴ Pro W3" charset="0"/>
              </a:defRPr>
            </a:lvl3pPr>
            <a:lvl4pPr marL="1600200" indent="-228600" eaLnBrk="0" hangingPunct="0">
              <a:defRPr>
                <a:solidFill>
                  <a:schemeClr val="tx1"/>
                </a:solidFill>
                <a:latin typeface="Arial" charset="0"/>
                <a:ea typeface="ヒラギノ角ゴ Pro W3" charset="0"/>
                <a:cs typeface="ヒラギノ角ゴ Pro W3" charset="0"/>
              </a:defRPr>
            </a:lvl4pPr>
            <a:lvl5pPr marL="2057400" indent="-228600" eaLnBrk="0" hangingPunct="0">
              <a:defRPr>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a:solidFill>
                  <a:schemeClr val="tx1"/>
                </a:solidFill>
                <a:latin typeface="Arial" charset="0"/>
                <a:ea typeface="ヒラギノ角ゴ Pro W3" charset="0"/>
                <a:cs typeface="ヒラギノ角ゴ Pro W3" charset="0"/>
              </a:defRPr>
            </a:lvl9pPr>
          </a:lstStyle>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a:p>
            <a:pPr algn="ctr"/>
            <a:r>
              <a:rPr lang="en-GB" sz="600" b="1" dirty="0">
                <a:solidFill>
                  <a:srgbClr val="FFFFFF"/>
                </a:solidFill>
                <a:latin typeface="Verdana" charset="0"/>
              </a:rPr>
              <a:t>Fresh air</a:t>
            </a:r>
          </a:p>
          <a:p>
            <a:pPr algn="ctr"/>
            <a:r>
              <a:rPr lang="en-GB" sz="600" b="1" dirty="0">
                <a:solidFill>
                  <a:srgbClr val="FFFFFF"/>
                </a:solidFill>
                <a:latin typeface="Verdana" charset="0"/>
              </a:rPr>
              <a:t>Accessible cheap</a:t>
            </a:r>
          </a:p>
          <a:p>
            <a:pPr algn="ctr"/>
            <a:r>
              <a:rPr lang="en-GB" sz="600" b="1" dirty="0">
                <a:solidFill>
                  <a:srgbClr val="FFFFFF"/>
                </a:solidFill>
                <a:latin typeface="Verdana" charset="0"/>
              </a:rPr>
              <a:t>Connected</a:t>
            </a:r>
          </a:p>
          <a:p>
            <a:pPr algn="ctr"/>
            <a:r>
              <a:rPr lang="en-GB" sz="600" b="1" dirty="0">
                <a:solidFill>
                  <a:srgbClr val="FFFFFF"/>
                </a:solidFill>
                <a:latin typeface="Verdana" charset="0"/>
              </a:rPr>
              <a:t>Walking</a:t>
            </a:r>
          </a:p>
          <a:p>
            <a:pPr algn="ctr"/>
            <a:r>
              <a:rPr lang="en-GB" sz="600" b="1" dirty="0">
                <a:solidFill>
                  <a:srgbClr val="FFFFFF"/>
                </a:solidFill>
                <a:latin typeface="Verdana" charset="0"/>
              </a:rPr>
              <a:t>Guided</a:t>
            </a:r>
          </a:p>
          <a:p>
            <a:pPr algn="ctr"/>
            <a:r>
              <a:rPr lang="en-GB" sz="600" b="1" dirty="0">
                <a:solidFill>
                  <a:srgbClr val="FFFFFF"/>
                </a:solidFill>
                <a:latin typeface="Verdana" charset="0"/>
              </a:rPr>
              <a:t>Reassured</a:t>
            </a:r>
          </a:p>
          <a:p>
            <a:pPr algn="ctr"/>
            <a:r>
              <a:rPr lang="en-GB" sz="600" b="1" dirty="0">
                <a:solidFill>
                  <a:srgbClr val="FFFFFF"/>
                </a:solidFill>
                <a:latin typeface="Verdana" charset="0"/>
              </a:rPr>
              <a:t>Motivated</a:t>
            </a:r>
          </a:p>
          <a:p>
            <a:pPr algn="ctr"/>
            <a:r>
              <a:rPr lang="en-GB" sz="600" b="1" dirty="0">
                <a:solidFill>
                  <a:srgbClr val="FFFFFF"/>
                </a:solidFill>
                <a:latin typeface="Verdana" charset="0"/>
              </a:rPr>
              <a:t>Confident</a:t>
            </a:r>
          </a:p>
          <a:p>
            <a:pPr algn="ctr"/>
            <a:r>
              <a:rPr lang="en-GB" sz="600" b="1" dirty="0">
                <a:solidFill>
                  <a:srgbClr val="FFFFFF"/>
                </a:solidFill>
                <a:latin typeface="Verdana" charset="0"/>
              </a:rPr>
              <a:t>Family activity</a:t>
            </a:r>
          </a:p>
          <a:p>
            <a:pPr algn="ctr"/>
            <a:endParaRPr lang="en-GB" sz="600" b="1" dirty="0">
              <a:solidFill>
                <a:srgbClr val="FFFFFF"/>
              </a:solidFill>
              <a:latin typeface="Verdana" charset="0"/>
            </a:endParaRPr>
          </a:p>
          <a:p>
            <a:pPr algn="ctr"/>
            <a:endParaRPr lang="en-GB" sz="600" b="1" dirty="0">
              <a:solidFill>
                <a:srgbClr val="FFFFFF"/>
              </a:solidFill>
              <a:latin typeface="Verdana" charset="0"/>
            </a:endParaRPr>
          </a:p>
        </p:txBody>
      </p:sp>
    </p:spTree>
    <p:extLst>
      <p:ext uri="{BB962C8B-B14F-4D97-AF65-F5344CB8AC3E}">
        <p14:creationId xmlns:p14="http://schemas.microsoft.com/office/powerpoint/2010/main" val="3276604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Current emotional ‘lows’</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marL="457200" indent="-457200">
              <a:spcBef>
                <a:spcPct val="20000"/>
              </a:spcBef>
              <a:buFont typeface="Arial"/>
              <a:buChar char="•"/>
            </a:pPr>
            <a:r>
              <a:rPr lang="en-GB" sz="2800" b="1" dirty="0">
                <a:solidFill>
                  <a:srgbClr val="000000"/>
                </a:solidFill>
              </a:rPr>
              <a:t>Coping with emotional loss</a:t>
            </a:r>
          </a:p>
          <a:p>
            <a:pPr marL="457200" indent="-457200">
              <a:spcBef>
                <a:spcPct val="20000"/>
              </a:spcBef>
              <a:buFont typeface="Arial"/>
              <a:buChar char="•"/>
            </a:pPr>
            <a:r>
              <a:rPr lang="en-GB" sz="2800" b="1" dirty="0">
                <a:solidFill>
                  <a:srgbClr val="000000"/>
                </a:solidFill>
              </a:rPr>
              <a:t>Maintaining emotional well being</a:t>
            </a:r>
          </a:p>
          <a:p>
            <a:pPr marL="457200" indent="-457200">
              <a:spcBef>
                <a:spcPct val="20000"/>
              </a:spcBef>
              <a:buFont typeface="Arial"/>
              <a:buChar char="•"/>
            </a:pPr>
            <a:r>
              <a:rPr lang="en-GB" sz="2800" b="1" dirty="0">
                <a:solidFill>
                  <a:srgbClr val="000000"/>
                </a:solidFill>
              </a:rPr>
              <a:t>Feeling support through times of transition (especially if  a person has no family support)</a:t>
            </a:r>
          </a:p>
          <a:p>
            <a:pPr marL="457200" indent="-457200">
              <a:spcBef>
                <a:spcPct val="20000"/>
              </a:spcBef>
              <a:buFont typeface="Arial"/>
              <a:buChar char="•"/>
            </a:pPr>
            <a:r>
              <a:rPr lang="en-GB" sz="2800" b="1" dirty="0">
                <a:solidFill>
                  <a:srgbClr val="000000"/>
                </a:solidFill>
              </a:rPr>
              <a:t>Improved experience of crises in care</a:t>
            </a:r>
            <a:endParaRPr lang="en-GB" sz="2400" b="1" i="1" dirty="0">
              <a:solidFill>
                <a:srgbClr val="000000"/>
              </a:solidFill>
            </a:endParaRPr>
          </a:p>
          <a:p>
            <a:pPr>
              <a:spcBef>
                <a:spcPct val="20000"/>
              </a:spcBef>
              <a:buFont typeface="Arial" pitchFamily="34" charset="0"/>
              <a:buChar char="•"/>
            </a:pPr>
            <a:endParaRPr lang="en-GB" sz="2400" b="1" dirty="0">
              <a:solidFill>
                <a:srgbClr val="000000"/>
              </a:solidFill>
            </a:endParaRPr>
          </a:p>
        </p:txBody>
      </p:sp>
    </p:spTree>
    <p:extLst>
      <p:ext uri="{BB962C8B-B14F-4D97-AF65-F5344CB8AC3E}">
        <p14:creationId xmlns:p14="http://schemas.microsoft.com/office/powerpoint/2010/main" val="3120213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228600"/>
            <a:ext cx="8286750" cy="1116012"/>
          </a:xfrm>
        </p:spPr>
        <p:txBody>
          <a:bodyPr/>
          <a:lstStyle/>
          <a:p>
            <a:pPr algn="l" eaLnBrk="1" hangingPunct="1"/>
            <a:br>
              <a:rPr lang="en-US" sz="4800" b="1" dirty="0">
                <a:solidFill>
                  <a:srgbClr val="0091CF"/>
                </a:solidFill>
                <a:ea typeface="ヒラギノ角ゴ Pro W3" charset="-128"/>
              </a:rPr>
            </a:br>
            <a:br>
              <a:rPr lang="en-US" sz="4800" b="1" dirty="0">
                <a:solidFill>
                  <a:srgbClr val="0091CF"/>
                </a:solidFill>
                <a:ea typeface="ヒラギノ角ゴ Pro W3" charset="-128"/>
              </a:rPr>
            </a:br>
            <a:br>
              <a:rPr lang="en-US" sz="4800" b="1" dirty="0">
                <a:solidFill>
                  <a:srgbClr val="0091CF"/>
                </a:solidFill>
                <a:ea typeface="ヒラギノ角ゴ Pro W3" charset="-128"/>
              </a:rPr>
            </a:br>
            <a:r>
              <a:rPr lang="en-US" sz="4800" b="1" dirty="0">
                <a:solidFill>
                  <a:srgbClr val="000000"/>
                </a:solidFill>
                <a:ea typeface="ヒラギノ角ゴ Pro W3" charset="-128"/>
              </a:rPr>
              <a:t>North Lincolnshire’s framework for integrated care planning and transformation</a:t>
            </a:r>
          </a:p>
        </p:txBody>
      </p:sp>
      <p:pic>
        <p:nvPicPr>
          <p:cNvPr id="10245" name="Picture 7" descr="ELC element - RGB.jpg"/>
          <p:cNvPicPr>
            <a:picLocks noChangeAspect="1"/>
          </p:cNvPicPr>
          <p:nvPr/>
        </p:nvPicPr>
        <p:blipFill>
          <a:blip r:embed="rId2"/>
          <a:srcRect/>
          <a:stretch>
            <a:fillRect/>
          </a:stretch>
        </p:blipFill>
        <p:spPr bwMode="auto">
          <a:xfrm>
            <a:off x="6400800" y="2133600"/>
            <a:ext cx="2266950" cy="3124200"/>
          </a:xfrm>
          <a:prstGeom prst="rect">
            <a:avLst/>
          </a:prstGeom>
          <a:noFill/>
          <a:ln w="9525">
            <a:noFill/>
            <a:miter lim="800000"/>
            <a:headEnd/>
            <a:tailEnd/>
          </a:ln>
        </p:spPr>
      </p:pic>
      <p:sp>
        <p:nvSpPr>
          <p:cNvPr id="10246"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US" sz="2400" dirty="0">
              <a:solidFill>
                <a:srgbClr val="0091CF"/>
              </a:solidFill>
            </a:endParaRPr>
          </a:p>
          <a:p>
            <a:pPr>
              <a:spcBef>
                <a:spcPct val="20000"/>
              </a:spcBef>
            </a:pPr>
            <a:endParaRPr lang="en-US" sz="2400" dirty="0">
              <a:solidFill>
                <a:srgbClr val="0091CF"/>
              </a:solidFill>
            </a:endParaRPr>
          </a:p>
          <a:p>
            <a:pPr marL="457200" indent="-457200">
              <a:spcBef>
                <a:spcPct val="20000"/>
              </a:spcBef>
              <a:buFont typeface="Arial"/>
              <a:buChar char="•"/>
            </a:pPr>
            <a:r>
              <a:rPr lang="en-GB" sz="3200" b="1">
                <a:solidFill>
                  <a:srgbClr val="000000"/>
                </a:solidFill>
              </a:rPr>
              <a:t>Conception </a:t>
            </a:r>
            <a:r>
              <a:rPr lang="en-GB" sz="3200" b="1" dirty="0">
                <a:solidFill>
                  <a:srgbClr val="000000"/>
                </a:solidFill>
              </a:rPr>
              <a:t>to 2 years</a:t>
            </a:r>
          </a:p>
          <a:p>
            <a:pPr marL="457200" indent="-457200">
              <a:spcBef>
                <a:spcPct val="20000"/>
              </a:spcBef>
              <a:buFont typeface="Arial"/>
              <a:buChar char="•"/>
            </a:pPr>
            <a:r>
              <a:rPr lang="en-GB" sz="3200" b="1" dirty="0">
                <a:solidFill>
                  <a:srgbClr val="000000"/>
                </a:solidFill>
              </a:rPr>
              <a:t>Children with disabilities</a:t>
            </a:r>
          </a:p>
          <a:p>
            <a:pPr marL="457200" indent="-457200">
              <a:spcBef>
                <a:spcPct val="20000"/>
              </a:spcBef>
              <a:buFont typeface="Arial"/>
              <a:buChar char="•"/>
            </a:pPr>
            <a:r>
              <a:rPr lang="en-GB" sz="3200" b="1" dirty="0">
                <a:solidFill>
                  <a:srgbClr val="000000"/>
                </a:solidFill>
              </a:rPr>
              <a:t>16-24 year olds</a:t>
            </a:r>
          </a:p>
          <a:p>
            <a:pPr marL="457200" indent="-457200">
              <a:spcBef>
                <a:spcPct val="20000"/>
              </a:spcBef>
              <a:buFont typeface="Arial"/>
              <a:buChar char="•"/>
            </a:pPr>
            <a:r>
              <a:rPr lang="en-GB" sz="3200" b="1" dirty="0">
                <a:solidFill>
                  <a:srgbClr val="000000"/>
                </a:solidFill>
              </a:rPr>
              <a:t>Frail older people</a:t>
            </a:r>
          </a:p>
          <a:p>
            <a:pPr>
              <a:spcBef>
                <a:spcPct val="20000"/>
              </a:spcBef>
            </a:pPr>
            <a:endParaRPr lang="en-GB" sz="3200" b="1" dirty="0">
              <a:solidFill>
                <a:srgbClr val="000000"/>
              </a:solidFill>
            </a:endParaRPr>
          </a:p>
          <a:p>
            <a:pPr>
              <a:spcBef>
                <a:spcPct val="20000"/>
              </a:spcBef>
            </a:pPr>
            <a:endParaRPr lang="en-GB" sz="3200" b="1" dirty="0">
              <a:solidFill>
                <a:srgbClr val="000000"/>
              </a:solidFill>
            </a:endParaRPr>
          </a:p>
        </p:txBody>
      </p:sp>
    </p:spTree>
    <p:extLst>
      <p:ext uri="{BB962C8B-B14F-4D97-AF65-F5344CB8AC3E}">
        <p14:creationId xmlns:p14="http://schemas.microsoft.com/office/powerpoint/2010/main" val="28971564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title"/>
          </p:nvPr>
        </p:nvSpPr>
        <p:spPr/>
        <p:txBody>
          <a:bodyPr/>
          <a:lstStyle/>
          <a:p>
            <a:pPr algn="l" eaLnBrk="1" hangingPunct="1"/>
            <a:r>
              <a:rPr lang="en-US" sz="4800" b="1" dirty="0">
                <a:solidFill>
                  <a:srgbClr val="000000"/>
                </a:solidFill>
                <a:ea typeface="ヒラギノ角ゴ Pro W3" charset="-128"/>
              </a:rPr>
              <a:t>KEY MESSAGES</a:t>
            </a:r>
          </a:p>
        </p:txBody>
      </p:sp>
      <p:sp>
        <p:nvSpPr>
          <p:cNvPr id="2" name="Text Placeholder 1"/>
          <p:cNvSpPr>
            <a:spLocks noGrp="1"/>
          </p:cNvSpPr>
          <p:nvPr>
            <p:ph type="body" idx="1"/>
          </p:nvPr>
        </p:nvSpPr>
        <p:spPr/>
        <p:txBody>
          <a:bodyPr/>
          <a:lstStyle/>
          <a:p>
            <a:endParaRPr lang="en-US"/>
          </a:p>
        </p:txBody>
      </p:sp>
      <p:pic>
        <p:nvPicPr>
          <p:cNvPr id="22533" name="Picture 7" descr="ELC element - RGB.jpg"/>
          <p:cNvPicPr>
            <a:picLocks noChangeAspect="1"/>
          </p:cNvPicPr>
          <p:nvPr/>
        </p:nvPicPr>
        <p:blipFill>
          <a:blip r:embed="rId2"/>
          <a:srcRect/>
          <a:stretch>
            <a:fillRect/>
          </a:stretch>
        </p:blipFill>
        <p:spPr bwMode="auto">
          <a:xfrm>
            <a:off x="5903913" y="663594"/>
            <a:ext cx="2590800" cy="3570098"/>
          </a:xfrm>
          <a:prstGeom prst="rect">
            <a:avLst/>
          </a:prstGeom>
          <a:noFill/>
          <a:ln w="9525">
            <a:noFill/>
            <a:miter lim="800000"/>
            <a:headEnd/>
            <a:tailEnd/>
          </a:ln>
        </p:spPr>
      </p:pic>
      <p:sp>
        <p:nvSpPr>
          <p:cNvPr id="22534" name="Subtitle 2"/>
          <p:cNvSpPr txBox="1">
            <a:spLocks/>
          </p:cNvSpPr>
          <p:nvPr/>
        </p:nvSpPr>
        <p:spPr bwMode="auto">
          <a:xfrm>
            <a:off x="2209800" y="663594"/>
            <a:ext cx="7848600" cy="5105400"/>
          </a:xfrm>
          <a:prstGeom prst="rect">
            <a:avLst/>
          </a:prstGeom>
          <a:noFill/>
          <a:ln w="9525">
            <a:noFill/>
            <a:miter lim="800000"/>
            <a:headEnd/>
            <a:tailEnd/>
          </a:ln>
        </p:spPr>
        <p:txBody>
          <a:bodyPr/>
          <a:lstStyle/>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3957282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The essence of keeping well</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endParaRPr lang="en-GB" sz="2800" b="1" dirty="0">
              <a:solidFill>
                <a:srgbClr val="0070C0"/>
              </a:solidFill>
            </a:endParaRPr>
          </a:p>
          <a:p>
            <a:pPr>
              <a:spcBef>
                <a:spcPct val="20000"/>
              </a:spcBef>
              <a:buFont typeface="Arial" pitchFamily="34" charset="0"/>
              <a:buChar char="•"/>
            </a:pPr>
            <a:r>
              <a:rPr lang="en-GB" sz="2800" b="1" dirty="0">
                <a:solidFill>
                  <a:srgbClr val="0070C0"/>
                </a:solidFill>
              </a:rPr>
              <a:t> </a:t>
            </a:r>
            <a:r>
              <a:rPr lang="en-GB" sz="2800" b="1" dirty="0">
                <a:solidFill>
                  <a:srgbClr val="000000"/>
                </a:solidFill>
              </a:rPr>
              <a:t>Support</a:t>
            </a:r>
          </a:p>
          <a:p>
            <a:pPr>
              <a:spcBef>
                <a:spcPct val="20000"/>
              </a:spcBef>
            </a:pPr>
            <a:endParaRPr lang="en-GB" sz="2800" b="1" dirty="0">
              <a:solidFill>
                <a:srgbClr val="000000"/>
              </a:solidFill>
            </a:endParaRPr>
          </a:p>
          <a:p>
            <a:pPr>
              <a:spcBef>
                <a:spcPct val="20000"/>
              </a:spcBef>
              <a:buFont typeface="Arial" pitchFamily="34" charset="0"/>
              <a:buChar char="•"/>
            </a:pPr>
            <a:r>
              <a:rPr lang="en-GB" sz="2800" b="1" dirty="0">
                <a:solidFill>
                  <a:srgbClr val="000000"/>
                </a:solidFill>
              </a:rPr>
              <a:t> Being listened to/understood as a person</a:t>
            </a:r>
          </a:p>
          <a:p>
            <a:pPr>
              <a:spcBef>
                <a:spcPct val="20000"/>
              </a:spcBef>
            </a:pPr>
            <a:endParaRPr lang="en-GB" sz="2800" b="1" dirty="0">
              <a:solidFill>
                <a:srgbClr val="000000"/>
              </a:solidFill>
            </a:endParaRPr>
          </a:p>
          <a:p>
            <a:pPr>
              <a:spcBef>
                <a:spcPct val="20000"/>
              </a:spcBef>
              <a:buFont typeface="Arial" pitchFamily="34" charset="0"/>
              <a:buChar char="•"/>
            </a:pPr>
            <a:r>
              <a:rPr lang="en-GB" sz="2800" b="1" dirty="0">
                <a:solidFill>
                  <a:srgbClr val="000000"/>
                </a:solidFill>
              </a:rPr>
              <a:t> Caring for others (making a difference)</a:t>
            </a:r>
          </a:p>
          <a:p>
            <a:pPr algn="ctr">
              <a:spcBef>
                <a:spcPct val="20000"/>
              </a:spcBef>
            </a:pPr>
            <a:endParaRPr lang="en-GB" sz="2800" b="1" dirty="0">
              <a:solidFill>
                <a:srgbClr val="000000"/>
              </a:solidFill>
            </a:endParaRPr>
          </a:p>
          <a:p>
            <a:pPr algn="ctr">
              <a:spcBef>
                <a:spcPct val="20000"/>
              </a:spcBef>
            </a:pPr>
            <a:r>
              <a:rPr lang="en-GB" sz="2800" b="1" dirty="0">
                <a:solidFill>
                  <a:srgbClr val="FF0000"/>
                </a:solidFill>
              </a:rPr>
              <a:t>This fits with the evidence base / research into well being as a determinant of health</a:t>
            </a:r>
          </a:p>
          <a:p>
            <a:pPr>
              <a:spcBef>
                <a:spcPct val="20000"/>
              </a:spcBef>
              <a:buFont typeface="Arial" pitchFamily="34" charset="0"/>
              <a:buChar char="•"/>
            </a:pPr>
            <a:endParaRPr lang="en-GB" sz="2400" b="1" dirty="0">
              <a:solidFill>
                <a:srgbClr val="0070C0"/>
              </a:solidFill>
            </a:endParaRPr>
          </a:p>
        </p:txBody>
      </p:sp>
    </p:spTree>
    <p:extLst>
      <p:ext uri="{BB962C8B-B14F-4D97-AF65-F5344CB8AC3E}">
        <p14:creationId xmlns:p14="http://schemas.microsoft.com/office/powerpoint/2010/main" val="13805097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preschool families (</a:t>
            </a:r>
            <a:r>
              <a:rPr lang="en-US" sz="4800" b="1" dirty="0" err="1">
                <a:solidFill>
                  <a:srgbClr val="000000"/>
                </a:solidFill>
                <a:ea typeface="ヒラギノ角ゴ Pro W3" charset="-128"/>
              </a:rPr>
              <a:t>Childrens</a:t>
            </a:r>
            <a:r>
              <a:rPr lang="en-US" sz="4800" b="1" dirty="0">
                <a:solidFill>
                  <a:srgbClr val="000000"/>
                </a:solidFill>
                <a:ea typeface="ヒラギノ角ゴ Pro W3" charset="-128"/>
              </a:rPr>
              <a:t> </a:t>
            </a:r>
            <a:r>
              <a:rPr lang="en-US" sz="4800" b="1" dirty="0" err="1">
                <a:solidFill>
                  <a:srgbClr val="000000"/>
                </a:solidFill>
                <a:ea typeface="ヒラギノ角ゴ Pro W3" charset="-128"/>
              </a:rPr>
              <a:t>Centres</a:t>
            </a:r>
            <a:r>
              <a:rPr lang="en-US" sz="4800" b="1" dirty="0">
                <a:solidFill>
                  <a:srgbClr val="000000"/>
                </a:solidFill>
                <a:ea typeface="ヒラギノ角ゴ Pro W3" charset="-128"/>
              </a:rPr>
              <a:t>)</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endParaRPr lang="en-US" sz="2400" dirty="0">
              <a:solidFill>
                <a:srgbClr val="0091CF"/>
              </a:solidFill>
            </a:endParaRPr>
          </a:p>
          <a:p>
            <a:pPr marL="285750" indent="-285750">
              <a:spcBef>
                <a:spcPct val="20000"/>
              </a:spcBef>
              <a:buFont typeface="Arial"/>
              <a:buChar char="•"/>
            </a:pPr>
            <a:r>
              <a:rPr lang="en-GB" b="1" dirty="0">
                <a:solidFill>
                  <a:srgbClr val="000000"/>
                </a:solidFill>
              </a:rPr>
              <a:t>Invisible to system unless already have a child</a:t>
            </a:r>
          </a:p>
          <a:p>
            <a:pPr marL="285750" indent="-285750">
              <a:spcBef>
                <a:spcPct val="20000"/>
              </a:spcBef>
              <a:buFont typeface="Arial"/>
              <a:buChar char="•"/>
            </a:pPr>
            <a:r>
              <a:rPr lang="en-GB" b="1" dirty="0">
                <a:solidFill>
                  <a:srgbClr val="000000"/>
                </a:solidFill>
              </a:rPr>
              <a:t>Want to learn life skills. Crave connection with  older role models (male/female). If no family, less able to develop coping strategies</a:t>
            </a:r>
          </a:p>
          <a:p>
            <a:pPr marL="285750" indent="-285750">
              <a:spcBef>
                <a:spcPct val="20000"/>
              </a:spcBef>
              <a:buFont typeface="Arial"/>
              <a:buChar char="•"/>
            </a:pPr>
            <a:r>
              <a:rPr lang="en-GB" b="1" dirty="0">
                <a:solidFill>
                  <a:srgbClr val="000000"/>
                </a:solidFill>
              </a:rPr>
              <a:t>Deny impact smoking on child health (CCG work)</a:t>
            </a:r>
          </a:p>
          <a:p>
            <a:pPr marL="285750" indent="-285750">
              <a:spcBef>
                <a:spcPct val="20000"/>
              </a:spcBef>
              <a:buFont typeface="Arial"/>
              <a:buChar char="•"/>
            </a:pPr>
            <a:r>
              <a:rPr lang="en-GB" b="1" dirty="0">
                <a:solidFill>
                  <a:srgbClr val="000000"/>
                </a:solidFill>
              </a:rPr>
              <a:t>UNSUPPORTED through transition e.g. birth, crises and emotional loss e.g. relationship break up</a:t>
            </a:r>
          </a:p>
          <a:p>
            <a:pPr marL="285750" indent="-285750">
              <a:spcBef>
                <a:spcPct val="20000"/>
              </a:spcBef>
              <a:buFont typeface="Arial"/>
              <a:buChar char="•"/>
            </a:pPr>
            <a:r>
              <a:rPr lang="en-GB" b="1" dirty="0">
                <a:solidFill>
                  <a:srgbClr val="000000"/>
                </a:solidFill>
              </a:rPr>
              <a:t>UNSUPPORTED (no relationship) midwives; evidence undiagnosed depression; no help with bottle feeding only breast feeding = pressure</a:t>
            </a:r>
          </a:p>
          <a:p>
            <a:pPr marL="285750" indent="-285750">
              <a:spcBef>
                <a:spcPct val="20000"/>
              </a:spcBef>
              <a:buFont typeface="Arial"/>
              <a:buChar char="•"/>
            </a:pPr>
            <a:r>
              <a:rPr lang="en-GB" b="1" dirty="0">
                <a:solidFill>
                  <a:srgbClr val="000000"/>
                </a:solidFill>
              </a:rPr>
              <a:t>Want to be listened to (</a:t>
            </a:r>
            <a:r>
              <a:rPr lang="en-GB" b="1" dirty="0" err="1">
                <a:solidFill>
                  <a:srgbClr val="000000"/>
                </a:solidFill>
              </a:rPr>
              <a:t>esp</a:t>
            </a:r>
            <a:r>
              <a:rPr lang="en-GB" b="1" dirty="0">
                <a:solidFill>
                  <a:srgbClr val="000000"/>
                </a:solidFill>
              </a:rPr>
              <a:t> single parents) and trusted.</a:t>
            </a:r>
          </a:p>
          <a:p>
            <a:pPr marL="285750" indent="-285750">
              <a:spcBef>
                <a:spcPct val="20000"/>
              </a:spcBef>
              <a:buFont typeface="Arial"/>
              <a:buChar char="•"/>
            </a:pPr>
            <a:r>
              <a:rPr lang="en-GB" b="1" dirty="0">
                <a:solidFill>
                  <a:srgbClr val="000000"/>
                </a:solidFill>
              </a:rPr>
              <a:t>No emotional support NHS; want information about sources support and easy DROP IN INFORMAL ACCESS SUPPORT including: child health advice, someone to talk to (feel alone)</a:t>
            </a:r>
          </a:p>
          <a:p>
            <a:pPr marL="285750" indent="-285750">
              <a:spcBef>
                <a:spcPct val="20000"/>
              </a:spcBef>
              <a:buFont typeface="Arial"/>
              <a:buChar char="•"/>
            </a:pPr>
            <a:r>
              <a:rPr lang="en-GB" b="1" dirty="0" err="1">
                <a:solidFill>
                  <a:srgbClr val="000000"/>
                </a:solidFill>
              </a:rPr>
              <a:t>Childrens</a:t>
            </a:r>
            <a:r>
              <a:rPr lang="en-GB" b="1" dirty="0">
                <a:solidFill>
                  <a:srgbClr val="000000"/>
                </a:solidFill>
              </a:rPr>
              <a:t> Centres ‘fantastic’ – build on this asset; support from other mums valued too. More family orientated fitness activities; not much for babies (less than used to be)</a:t>
            </a:r>
          </a:p>
          <a:p>
            <a:pPr>
              <a:spcBef>
                <a:spcPct val="20000"/>
              </a:spcBef>
              <a:buFont typeface="Arial" pitchFamily="34" charset="0"/>
              <a:buChar char="•"/>
            </a:pPr>
            <a:endParaRPr lang="en-GB" sz="2800" b="1" dirty="0">
              <a:solidFill>
                <a:srgbClr val="0070C0"/>
              </a:solidFill>
            </a:endParaRPr>
          </a:p>
          <a:p>
            <a:pPr>
              <a:spcBef>
                <a:spcPct val="20000"/>
              </a:spcBef>
            </a:pPr>
            <a:endParaRPr lang="en-GB" sz="2400" b="1" dirty="0">
              <a:solidFill>
                <a:srgbClr val="0070C0"/>
              </a:solidFill>
            </a:endParaRPr>
          </a:p>
        </p:txBody>
      </p:sp>
    </p:spTree>
    <p:extLst>
      <p:ext uri="{BB962C8B-B14F-4D97-AF65-F5344CB8AC3E}">
        <p14:creationId xmlns:p14="http://schemas.microsoft.com/office/powerpoint/2010/main" val="3664384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families with children at school</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marL="285750" indent="-285750">
              <a:spcBef>
                <a:spcPct val="20000"/>
              </a:spcBef>
              <a:buFont typeface="Arial"/>
              <a:buChar char="•"/>
            </a:pPr>
            <a:r>
              <a:rPr lang="en-GB" b="1" dirty="0">
                <a:solidFill>
                  <a:srgbClr val="000000"/>
                </a:solidFill>
              </a:rPr>
              <a:t>Mixed experiences of learning life skills</a:t>
            </a:r>
          </a:p>
          <a:p>
            <a:pPr marL="285750" indent="-285750">
              <a:spcBef>
                <a:spcPct val="20000"/>
              </a:spcBef>
              <a:buFont typeface="Arial"/>
              <a:buChar char="•"/>
            </a:pPr>
            <a:r>
              <a:rPr lang="en-GB" b="1" dirty="0">
                <a:solidFill>
                  <a:srgbClr val="000000"/>
                </a:solidFill>
              </a:rPr>
              <a:t>NHS not a source of support with emotional loss</a:t>
            </a:r>
          </a:p>
          <a:p>
            <a:pPr marL="285750" indent="-285750">
              <a:spcBef>
                <a:spcPct val="20000"/>
              </a:spcBef>
              <a:buFont typeface="Arial"/>
              <a:buChar char="•"/>
            </a:pPr>
            <a:r>
              <a:rPr lang="en-GB" b="1" dirty="0">
                <a:solidFill>
                  <a:srgbClr val="000000"/>
                </a:solidFill>
              </a:rPr>
              <a:t>Poor experiences of crises in care</a:t>
            </a:r>
          </a:p>
          <a:p>
            <a:pPr marL="285750" indent="-285750">
              <a:spcBef>
                <a:spcPct val="20000"/>
              </a:spcBef>
              <a:buFont typeface="Arial"/>
              <a:buChar char="•"/>
            </a:pPr>
            <a:r>
              <a:rPr lang="en-GB" b="1" dirty="0">
                <a:solidFill>
                  <a:srgbClr val="000000"/>
                </a:solidFill>
              </a:rPr>
              <a:t>Parents mixed confidence levels around keeping physically/ emotionally well; coping strategies. </a:t>
            </a:r>
          </a:p>
          <a:p>
            <a:pPr marL="285750" indent="-285750">
              <a:spcBef>
                <a:spcPct val="20000"/>
              </a:spcBef>
              <a:buFont typeface="Arial"/>
              <a:buChar char="•"/>
            </a:pPr>
            <a:r>
              <a:rPr lang="en-GB" b="1" dirty="0">
                <a:solidFill>
                  <a:srgbClr val="000000"/>
                </a:solidFill>
              </a:rPr>
              <a:t>Signs of a  sub group not coping well (underlying anxiety) – may be they at high risk mental health issues </a:t>
            </a:r>
          </a:p>
          <a:p>
            <a:pPr marL="285750" indent="-285750">
              <a:spcBef>
                <a:spcPct val="20000"/>
              </a:spcBef>
              <a:buFont typeface="Arial"/>
              <a:buChar char="•"/>
            </a:pPr>
            <a:r>
              <a:rPr lang="en-GB" b="1" dirty="0">
                <a:solidFill>
                  <a:srgbClr val="000000"/>
                </a:solidFill>
              </a:rPr>
              <a:t>Friends/family - and caring for others = key purpose </a:t>
            </a:r>
          </a:p>
          <a:p>
            <a:pPr marL="285750" indent="-285750">
              <a:spcBef>
                <a:spcPct val="20000"/>
              </a:spcBef>
              <a:buFont typeface="Arial"/>
              <a:buChar char="•"/>
            </a:pPr>
            <a:r>
              <a:rPr lang="en-GB" b="1" dirty="0">
                <a:solidFill>
                  <a:srgbClr val="000000"/>
                </a:solidFill>
              </a:rPr>
              <a:t>Some struggle to exercise / keep physically well</a:t>
            </a:r>
          </a:p>
          <a:p>
            <a:pPr marL="285750" indent="-285750">
              <a:spcBef>
                <a:spcPct val="20000"/>
              </a:spcBef>
              <a:buFont typeface="Arial"/>
              <a:buChar char="•"/>
            </a:pPr>
            <a:endParaRPr lang="en-GB" b="1" dirty="0">
              <a:solidFill>
                <a:srgbClr val="0091CF"/>
              </a:solidFill>
            </a:endParaRPr>
          </a:p>
          <a:p>
            <a:pPr algn="ctr">
              <a:spcBef>
                <a:spcPct val="20000"/>
              </a:spcBef>
            </a:pPr>
            <a:r>
              <a:rPr lang="en-GB" sz="2000" b="1" dirty="0">
                <a:solidFill>
                  <a:srgbClr val="FF0000"/>
                </a:solidFill>
              </a:rPr>
              <a:t>This group are keeping well and coping better than younger parents. They may be an asset to support  younger parents to transition and others. There are some who may be at risk</a:t>
            </a:r>
          </a:p>
        </p:txBody>
      </p:sp>
    </p:spTree>
    <p:extLst>
      <p:ext uri="{BB962C8B-B14F-4D97-AF65-F5344CB8AC3E}">
        <p14:creationId xmlns:p14="http://schemas.microsoft.com/office/powerpoint/2010/main" val="3071025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families with disabled children </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buFont typeface="Arial" pitchFamily="34" charset="0"/>
              <a:buChar char="•"/>
            </a:pPr>
            <a:r>
              <a:rPr lang="en-GB" sz="2800" b="1" dirty="0">
                <a:solidFill>
                  <a:srgbClr val="0070C0"/>
                </a:solidFill>
              </a:rPr>
              <a:t> </a:t>
            </a:r>
            <a:r>
              <a:rPr lang="en-GB" sz="2800" b="1" dirty="0">
                <a:solidFill>
                  <a:srgbClr val="000000"/>
                </a:solidFill>
              </a:rPr>
              <a:t>Strong sense of community - special school acts as a source of support (access hub) to keep well</a:t>
            </a:r>
            <a:endParaRPr lang="en-GB" sz="2800" b="1" i="1" dirty="0">
              <a:solidFill>
                <a:srgbClr val="000000"/>
              </a:solidFill>
            </a:endParaRPr>
          </a:p>
          <a:p>
            <a:pPr>
              <a:spcBef>
                <a:spcPct val="20000"/>
              </a:spcBef>
              <a:buFont typeface="Arial" pitchFamily="34" charset="0"/>
              <a:buChar char="•"/>
            </a:pPr>
            <a:r>
              <a:rPr lang="en-GB" sz="2800" b="1" dirty="0">
                <a:solidFill>
                  <a:srgbClr val="000000"/>
                </a:solidFill>
              </a:rPr>
              <a:t> Siblings and grandchildren play a key role in supporting parents /grandparents with disabled children</a:t>
            </a:r>
          </a:p>
          <a:p>
            <a:pPr>
              <a:spcBef>
                <a:spcPct val="20000"/>
              </a:spcBef>
              <a:buFont typeface="Arial" pitchFamily="34" charset="0"/>
              <a:buChar char="•"/>
            </a:pPr>
            <a:r>
              <a:rPr lang="en-GB" sz="2800" b="1" dirty="0">
                <a:solidFill>
                  <a:srgbClr val="000000"/>
                </a:solidFill>
              </a:rPr>
              <a:t> Working provides respite, keeps parents well and able to care</a:t>
            </a:r>
          </a:p>
          <a:p>
            <a:pPr>
              <a:spcBef>
                <a:spcPct val="20000"/>
              </a:spcBef>
              <a:buFont typeface="Arial" pitchFamily="34" charset="0"/>
              <a:buChar char="•"/>
            </a:pPr>
            <a:r>
              <a:rPr lang="en-GB" sz="2800" b="1" dirty="0">
                <a:solidFill>
                  <a:srgbClr val="000000"/>
                </a:solidFill>
              </a:rPr>
              <a:t> This is a resilient community </a:t>
            </a:r>
            <a:endParaRPr lang="en-GB" sz="2400" b="1" dirty="0">
              <a:solidFill>
                <a:srgbClr val="000000"/>
              </a:solidFill>
            </a:endParaRPr>
          </a:p>
          <a:p>
            <a:pPr>
              <a:spcBef>
                <a:spcPct val="20000"/>
              </a:spcBef>
              <a:buFont typeface="Arial" pitchFamily="34" charset="0"/>
              <a:buChar char="•"/>
            </a:pPr>
            <a:endParaRPr lang="en-GB" sz="2400" b="1" dirty="0">
              <a:solidFill>
                <a:srgbClr val="0000FF"/>
              </a:solidFill>
            </a:endParaRPr>
          </a:p>
        </p:txBody>
      </p:sp>
    </p:spTree>
    <p:extLst>
      <p:ext uri="{BB962C8B-B14F-4D97-AF65-F5344CB8AC3E}">
        <p14:creationId xmlns:p14="http://schemas.microsoft.com/office/powerpoint/2010/main" val="782948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older people living in care homes </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endParaRPr lang="en-US" sz="2400" dirty="0">
              <a:solidFill>
                <a:srgbClr val="0091CF"/>
              </a:solidFill>
            </a:endParaRPr>
          </a:p>
          <a:p>
            <a:pPr marL="285750" indent="-285750">
              <a:spcBef>
                <a:spcPct val="20000"/>
              </a:spcBef>
              <a:buFont typeface="Arial"/>
              <a:buChar char="•"/>
            </a:pPr>
            <a:r>
              <a:rPr lang="en-GB" b="1" dirty="0">
                <a:solidFill>
                  <a:srgbClr val="000000"/>
                </a:solidFill>
              </a:rPr>
              <a:t>Feel well cared for; ‘wonderful’ care home staff</a:t>
            </a:r>
          </a:p>
          <a:p>
            <a:pPr marL="285750" indent="-285750">
              <a:spcBef>
                <a:spcPct val="20000"/>
              </a:spcBef>
              <a:buFont typeface="Arial"/>
              <a:buChar char="•"/>
            </a:pPr>
            <a:r>
              <a:rPr lang="en-GB" b="1" dirty="0">
                <a:solidFill>
                  <a:srgbClr val="000000"/>
                </a:solidFill>
              </a:rPr>
              <a:t>Seeing a GP/nurse is rare. NHS absent. Scared to go to GP when ill. Fear what the GP will say. Worry about health issues; especially falling and failing mobility - frustrates and depresses them</a:t>
            </a:r>
          </a:p>
          <a:p>
            <a:pPr marL="285750" indent="-285750">
              <a:spcBef>
                <a:spcPct val="20000"/>
              </a:spcBef>
              <a:buFont typeface="Arial"/>
              <a:buChar char="•"/>
            </a:pPr>
            <a:r>
              <a:rPr lang="en-GB" b="1" dirty="0">
                <a:solidFill>
                  <a:srgbClr val="000000"/>
                </a:solidFill>
              </a:rPr>
              <a:t>Crave variety: meeting new people; more fresh air,  ‘getting out’, exercise, music, being alone – regardless of mobility. Some would like more control and choice – including more privacy; more space</a:t>
            </a:r>
          </a:p>
          <a:p>
            <a:pPr marL="285750" indent="-285750">
              <a:spcBef>
                <a:spcPct val="20000"/>
              </a:spcBef>
              <a:buFont typeface="Arial"/>
              <a:buChar char="•"/>
            </a:pPr>
            <a:r>
              <a:rPr lang="en-GB" b="1" dirty="0">
                <a:solidFill>
                  <a:srgbClr val="000000"/>
                </a:solidFill>
              </a:rPr>
              <a:t>Want to keep as independent as possible - do things for themselves as long as possible. Being dependent gets people down</a:t>
            </a:r>
          </a:p>
          <a:p>
            <a:pPr marL="285750" indent="-285750">
              <a:spcBef>
                <a:spcPct val="20000"/>
              </a:spcBef>
              <a:buFont typeface="Arial"/>
              <a:buChar char="•"/>
            </a:pPr>
            <a:r>
              <a:rPr lang="en-GB" b="1" dirty="0">
                <a:solidFill>
                  <a:srgbClr val="000000"/>
                </a:solidFill>
              </a:rPr>
              <a:t>Looking after  and talking with other residents keeps people well –-  PURPOSE</a:t>
            </a:r>
          </a:p>
          <a:p>
            <a:pPr marL="285750" indent="-285750">
              <a:spcBef>
                <a:spcPct val="20000"/>
              </a:spcBef>
              <a:buFont typeface="Arial"/>
              <a:buChar char="•"/>
            </a:pPr>
            <a:r>
              <a:rPr lang="en-GB" b="1" dirty="0">
                <a:solidFill>
                  <a:srgbClr val="000000"/>
                </a:solidFill>
              </a:rPr>
              <a:t>Visits from family are VERY important. Supporting older family members to live in the same home and close to relatives makes visiting and keeping connection easier. This keeps people well </a:t>
            </a:r>
          </a:p>
          <a:p>
            <a:pPr marL="285750" indent="-285750">
              <a:spcBef>
                <a:spcPct val="20000"/>
              </a:spcBef>
              <a:buFont typeface="Arial"/>
              <a:buChar char="•"/>
            </a:pPr>
            <a:r>
              <a:rPr lang="en-GB" b="1" dirty="0">
                <a:solidFill>
                  <a:srgbClr val="000000"/>
                </a:solidFill>
              </a:rPr>
              <a:t>Good care home staff with a bit more time  to ‘understand who I am’ critical to well being  </a:t>
            </a:r>
            <a:endParaRPr lang="en-GB" b="1" i="1" dirty="0">
              <a:solidFill>
                <a:srgbClr val="000000"/>
              </a:solidFill>
            </a:endParaRPr>
          </a:p>
          <a:p>
            <a:pPr>
              <a:spcBef>
                <a:spcPct val="20000"/>
              </a:spcBef>
              <a:buFont typeface="Arial" pitchFamily="34" charset="0"/>
              <a:buChar char="•"/>
            </a:pPr>
            <a:endParaRPr lang="en-GB" b="1" dirty="0">
              <a:solidFill>
                <a:srgbClr val="0070C0"/>
              </a:solidFill>
            </a:endParaRPr>
          </a:p>
        </p:txBody>
      </p:sp>
    </p:spTree>
    <p:extLst>
      <p:ext uri="{BB962C8B-B14F-4D97-AF65-F5344CB8AC3E}">
        <p14:creationId xmlns:p14="http://schemas.microsoft.com/office/powerpoint/2010/main" val="4273736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older people living independently</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marL="285750" indent="-285750">
              <a:spcBef>
                <a:spcPct val="20000"/>
              </a:spcBef>
              <a:buFont typeface="Arial"/>
              <a:buChar char="•"/>
            </a:pPr>
            <a:r>
              <a:rPr lang="en-GB" b="1" dirty="0">
                <a:solidFill>
                  <a:srgbClr val="000000"/>
                </a:solidFill>
              </a:rPr>
              <a:t>Worry about dementia (failing mental health) more than physical health</a:t>
            </a:r>
          </a:p>
          <a:p>
            <a:pPr marL="285750" indent="-285750">
              <a:spcBef>
                <a:spcPct val="20000"/>
              </a:spcBef>
              <a:buFont typeface="Arial"/>
              <a:buChar char="•"/>
            </a:pPr>
            <a:r>
              <a:rPr lang="en-GB" b="1" dirty="0">
                <a:solidFill>
                  <a:srgbClr val="000000"/>
                </a:solidFill>
              </a:rPr>
              <a:t>As get older, easier to cope with life’s ups and downs</a:t>
            </a:r>
          </a:p>
          <a:p>
            <a:pPr marL="285750" indent="-285750">
              <a:spcBef>
                <a:spcPct val="20000"/>
              </a:spcBef>
              <a:buFont typeface="Arial"/>
              <a:buChar char="•"/>
            </a:pPr>
            <a:r>
              <a:rPr lang="en-GB" b="1" dirty="0">
                <a:solidFill>
                  <a:srgbClr val="000000"/>
                </a:solidFill>
              </a:rPr>
              <a:t>Want to look after themselves as much as possible e.g. emergency medication to prevent exacerbation, information  and support to self care</a:t>
            </a:r>
          </a:p>
          <a:p>
            <a:pPr marL="285750" indent="-285750">
              <a:spcBef>
                <a:spcPct val="20000"/>
              </a:spcBef>
              <a:buFont typeface="Arial"/>
              <a:buChar char="•"/>
            </a:pPr>
            <a:r>
              <a:rPr lang="en-GB" b="1" dirty="0">
                <a:solidFill>
                  <a:srgbClr val="000000"/>
                </a:solidFill>
              </a:rPr>
              <a:t>Volunteering and caring for others (family, friends) keeps older people well</a:t>
            </a:r>
          </a:p>
          <a:p>
            <a:pPr marL="285750" indent="-285750">
              <a:spcBef>
                <a:spcPct val="20000"/>
              </a:spcBef>
              <a:buFont typeface="Arial"/>
              <a:buChar char="•"/>
            </a:pPr>
            <a:r>
              <a:rPr lang="en-GB" b="1" dirty="0">
                <a:solidFill>
                  <a:srgbClr val="000000"/>
                </a:solidFill>
              </a:rPr>
              <a:t>Regular health checks reassure people</a:t>
            </a:r>
          </a:p>
          <a:p>
            <a:pPr marL="285750" indent="-285750">
              <a:spcBef>
                <a:spcPct val="20000"/>
              </a:spcBef>
              <a:buFont typeface="Arial"/>
              <a:buChar char="•"/>
            </a:pPr>
            <a:r>
              <a:rPr lang="en-GB" b="1" dirty="0">
                <a:solidFill>
                  <a:srgbClr val="000000"/>
                </a:solidFill>
              </a:rPr>
              <a:t>Walking and getting out and about is really important – doing it together gives people confidence; sense of being safe and provides a chance to meet others / connect. Facilitating this is key</a:t>
            </a:r>
          </a:p>
          <a:p>
            <a:pPr marL="285750" indent="-285750">
              <a:spcBef>
                <a:spcPct val="20000"/>
              </a:spcBef>
              <a:buFont typeface="Arial"/>
              <a:buChar char="•"/>
            </a:pPr>
            <a:r>
              <a:rPr lang="en-GB" b="1" dirty="0">
                <a:solidFill>
                  <a:srgbClr val="000000"/>
                </a:solidFill>
              </a:rPr>
              <a:t>Public transport supports wellness (connection)</a:t>
            </a:r>
          </a:p>
          <a:p>
            <a:pPr>
              <a:spcBef>
                <a:spcPct val="20000"/>
              </a:spcBef>
              <a:buFont typeface="Arial" pitchFamily="34" charset="0"/>
              <a:buChar char="•"/>
            </a:pPr>
            <a:endParaRPr lang="en-GB" sz="2400" b="1" dirty="0">
              <a:solidFill>
                <a:srgbClr val="0070C0"/>
              </a:solidFill>
            </a:endParaRPr>
          </a:p>
        </p:txBody>
      </p:sp>
    </p:spTree>
    <p:extLst>
      <p:ext uri="{BB962C8B-B14F-4D97-AF65-F5344CB8AC3E}">
        <p14:creationId xmlns:p14="http://schemas.microsoft.com/office/powerpoint/2010/main" val="35681063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7848600" cy="1116012"/>
          </a:xfrm>
        </p:spPr>
        <p:txBody>
          <a:bodyPr/>
          <a:lstStyle/>
          <a:p>
            <a:pPr algn="l" eaLnBrk="1" hangingPunct="1"/>
            <a:r>
              <a:rPr lang="en-US" sz="4800" b="1" dirty="0">
                <a:solidFill>
                  <a:srgbClr val="000000"/>
                </a:solidFill>
                <a:ea typeface="ヒラギノ角ゴ Pro W3" charset="-128"/>
              </a:rPr>
              <a:t>Key messages: people in recovery drug /alcohol misuse </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endParaRPr lang="en-US" sz="2400" dirty="0">
              <a:solidFill>
                <a:srgbClr val="0091CF"/>
              </a:solidFill>
            </a:endParaRPr>
          </a:p>
          <a:p>
            <a:pPr marL="285750" indent="-285750">
              <a:spcBef>
                <a:spcPct val="20000"/>
              </a:spcBef>
              <a:buFont typeface="Arial"/>
              <a:buChar char="•"/>
            </a:pPr>
            <a:r>
              <a:rPr lang="en-GB" b="1" dirty="0">
                <a:solidFill>
                  <a:srgbClr val="000000"/>
                </a:solidFill>
              </a:rPr>
              <a:t>Common trigger  for substance misuse is not coping with emotional loss; child hood experiences; being in care</a:t>
            </a:r>
          </a:p>
          <a:p>
            <a:pPr marL="285750" indent="-285750">
              <a:spcBef>
                <a:spcPct val="20000"/>
              </a:spcBef>
              <a:buFont typeface="Arial"/>
              <a:buChar char="•"/>
            </a:pPr>
            <a:r>
              <a:rPr lang="en-GB" b="1" dirty="0">
                <a:solidFill>
                  <a:srgbClr val="000000"/>
                </a:solidFill>
              </a:rPr>
              <a:t>Often learnt life skills from peers – less often from parents. May have had few inspirational adult role models when growing up  </a:t>
            </a:r>
          </a:p>
          <a:p>
            <a:pPr marL="285750" indent="-285750">
              <a:spcBef>
                <a:spcPct val="20000"/>
              </a:spcBef>
              <a:buFont typeface="Arial"/>
              <a:buChar char="•"/>
            </a:pPr>
            <a:r>
              <a:rPr lang="en-GB" b="1" dirty="0">
                <a:solidFill>
                  <a:srgbClr val="000000"/>
                </a:solidFill>
              </a:rPr>
              <a:t>Put off and fear seeking help – in case they are arrested when they are in crisis</a:t>
            </a:r>
          </a:p>
          <a:p>
            <a:pPr marL="285750" indent="-285750">
              <a:spcBef>
                <a:spcPct val="20000"/>
              </a:spcBef>
              <a:buFont typeface="Arial"/>
              <a:buChar char="•"/>
            </a:pPr>
            <a:r>
              <a:rPr lang="en-GB" b="1" dirty="0">
                <a:solidFill>
                  <a:srgbClr val="000000"/>
                </a:solidFill>
              </a:rPr>
              <a:t>May be happy in what other see as crisis. Get huge sense of belonging from taking drugs; numbs emotional pain. </a:t>
            </a:r>
          </a:p>
          <a:p>
            <a:pPr marL="285750" indent="-285750">
              <a:spcBef>
                <a:spcPct val="20000"/>
              </a:spcBef>
              <a:buFont typeface="Arial"/>
              <a:buChar char="•"/>
            </a:pPr>
            <a:r>
              <a:rPr lang="en-GB" b="1" dirty="0">
                <a:solidFill>
                  <a:srgbClr val="000000"/>
                </a:solidFill>
              </a:rPr>
              <a:t>Through recovery, the pain is still there. This is a critical transition to support and it is often neglected / less well supported</a:t>
            </a:r>
          </a:p>
          <a:p>
            <a:pPr marL="285750" indent="-285750">
              <a:spcBef>
                <a:spcPct val="20000"/>
              </a:spcBef>
              <a:buFont typeface="Arial"/>
              <a:buChar char="•"/>
            </a:pPr>
            <a:r>
              <a:rPr lang="en-GB" b="1" dirty="0">
                <a:solidFill>
                  <a:srgbClr val="000000"/>
                </a:solidFill>
              </a:rPr>
              <a:t>Close, supportive relationships with care workers are critical and support recovery and keeping well</a:t>
            </a:r>
          </a:p>
          <a:p>
            <a:pPr marL="285750" indent="-285750">
              <a:spcBef>
                <a:spcPct val="20000"/>
              </a:spcBef>
              <a:buFont typeface="Arial"/>
              <a:buChar char="•"/>
            </a:pPr>
            <a:r>
              <a:rPr lang="en-GB" b="1" dirty="0">
                <a:solidFill>
                  <a:srgbClr val="000000"/>
                </a:solidFill>
              </a:rPr>
              <a:t>People in recovery have learnt to embed positive coping strategies. They have a lot of experience and wisdom to share with others – not just those who – like them - are in recovery!   </a:t>
            </a:r>
          </a:p>
          <a:p>
            <a:pPr marL="285750" indent="-285750">
              <a:spcBef>
                <a:spcPct val="20000"/>
              </a:spcBef>
              <a:buFont typeface="Arial"/>
              <a:buChar char="•"/>
            </a:pPr>
            <a:endParaRPr lang="en-GB" b="1" dirty="0">
              <a:solidFill>
                <a:srgbClr val="000000"/>
              </a:solidFill>
            </a:endParaRPr>
          </a:p>
        </p:txBody>
      </p:sp>
    </p:spTree>
    <p:extLst>
      <p:ext uri="{BB962C8B-B14F-4D97-AF65-F5344CB8AC3E}">
        <p14:creationId xmlns:p14="http://schemas.microsoft.com/office/powerpoint/2010/main" val="2337992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Key messages: people who work (mainly in public services) </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marL="285750" indent="-285750">
              <a:spcBef>
                <a:spcPct val="20000"/>
              </a:spcBef>
              <a:buFont typeface="Arial"/>
              <a:buChar char="•"/>
            </a:pPr>
            <a:r>
              <a:rPr lang="en-GB" b="1" dirty="0">
                <a:solidFill>
                  <a:srgbClr val="000000"/>
                </a:solidFill>
              </a:rPr>
              <a:t>Strong sense of energy around ‘purpose’ = to care and make a difference to people’s lives and experience of hospital</a:t>
            </a:r>
          </a:p>
          <a:p>
            <a:pPr marL="285750" indent="-285750">
              <a:spcBef>
                <a:spcPct val="20000"/>
              </a:spcBef>
              <a:buFont typeface="Arial"/>
              <a:buChar char="•"/>
            </a:pPr>
            <a:r>
              <a:rPr lang="en-GB" b="1" dirty="0">
                <a:solidFill>
                  <a:srgbClr val="000000"/>
                </a:solidFill>
              </a:rPr>
              <a:t>NLAG workforce feels very low at the current time </a:t>
            </a:r>
          </a:p>
          <a:p>
            <a:pPr marL="285750" indent="-285750">
              <a:spcBef>
                <a:spcPct val="20000"/>
              </a:spcBef>
              <a:buFont typeface="Arial"/>
              <a:buChar char="•"/>
            </a:pPr>
            <a:r>
              <a:rPr lang="en-GB" b="1" dirty="0">
                <a:solidFill>
                  <a:srgbClr val="000000"/>
                </a:solidFill>
              </a:rPr>
              <a:t>Front line do not feel NHS supports them to keep well – even routine check ups difficult = ironic</a:t>
            </a:r>
          </a:p>
          <a:p>
            <a:pPr marL="285750" indent="-285750">
              <a:spcBef>
                <a:spcPct val="20000"/>
              </a:spcBef>
              <a:buFont typeface="Arial"/>
              <a:buChar char="•"/>
            </a:pPr>
            <a:r>
              <a:rPr lang="en-GB" b="1" dirty="0">
                <a:solidFill>
                  <a:srgbClr val="000000"/>
                </a:solidFill>
              </a:rPr>
              <a:t>People feel guilty taking time off when ill = letting colleagues down </a:t>
            </a:r>
          </a:p>
          <a:p>
            <a:pPr marL="285750" indent="-285750">
              <a:spcBef>
                <a:spcPct val="20000"/>
              </a:spcBef>
              <a:buFont typeface="Arial"/>
              <a:buChar char="•"/>
            </a:pPr>
            <a:r>
              <a:rPr lang="en-GB" b="1" dirty="0">
                <a:solidFill>
                  <a:srgbClr val="000000"/>
                </a:solidFill>
              </a:rPr>
              <a:t>Peer support is massively important to well being; needs to be built with intention and supported by managers</a:t>
            </a:r>
          </a:p>
          <a:p>
            <a:pPr marL="285750" indent="-285750">
              <a:spcBef>
                <a:spcPct val="20000"/>
              </a:spcBef>
              <a:buFont typeface="Arial"/>
              <a:buChar char="•"/>
            </a:pPr>
            <a:r>
              <a:rPr lang="en-GB" b="1" dirty="0">
                <a:solidFill>
                  <a:srgbClr val="000000"/>
                </a:solidFill>
              </a:rPr>
              <a:t>Management disconnected from front line staff – unaware of the value staff are adding – and so missing opportunities to  accelerate improvement in services and care experience</a:t>
            </a:r>
          </a:p>
          <a:p>
            <a:pPr marL="285750" indent="-285750">
              <a:spcBef>
                <a:spcPct val="20000"/>
              </a:spcBef>
              <a:buFont typeface="Arial"/>
              <a:buChar char="•"/>
            </a:pPr>
            <a:r>
              <a:rPr lang="en-GB" b="1" dirty="0">
                <a:solidFill>
                  <a:srgbClr val="000000"/>
                </a:solidFill>
              </a:rPr>
              <a:t>Strong dissatisfaction to GP service provision</a:t>
            </a:r>
          </a:p>
          <a:p>
            <a:pPr marL="285750" indent="-285750">
              <a:spcBef>
                <a:spcPct val="20000"/>
              </a:spcBef>
              <a:buFont typeface="Arial"/>
              <a:buChar char="•"/>
            </a:pPr>
            <a:r>
              <a:rPr lang="en-GB" b="1" dirty="0">
                <a:solidFill>
                  <a:srgbClr val="000000"/>
                </a:solidFill>
              </a:rPr>
              <a:t>Perception that managers do not understand what adds value (including discharge lounge)</a:t>
            </a:r>
          </a:p>
          <a:p>
            <a:pPr marL="285750" indent="-285750">
              <a:spcBef>
                <a:spcPct val="20000"/>
              </a:spcBef>
              <a:buFont typeface="Arial"/>
              <a:buChar char="•"/>
            </a:pPr>
            <a:r>
              <a:rPr lang="en-GB" b="1" dirty="0">
                <a:solidFill>
                  <a:srgbClr val="000000"/>
                </a:solidFill>
              </a:rPr>
              <a:t>Clinical supervision helps; buddy system gone; peer support key</a:t>
            </a:r>
          </a:p>
        </p:txBody>
      </p:sp>
    </p:spTree>
    <p:extLst>
      <p:ext uri="{BB962C8B-B14F-4D97-AF65-F5344CB8AC3E}">
        <p14:creationId xmlns:p14="http://schemas.microsoft.com/office/powerpoint/2010/main" val="1333381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title"/>
          </p:nvPr>
        </p:nvSpPr>
        <p:spPr/>
        <p:txBody>
          <a:bodyPr/>
          <a:lstStyle/>
          <a:p>
            <a:pPr algn="l" eaLnBrk="1" hangingPunct="1"/>
            <a:r>
              <a:rPr lang="en-US" sz="4800" dirty="0">
                <a:solidFill>
                  <a:srgbClr val="000000"/>
                </a:solidFill>
                <a:ea typeface="ヒラギノ角ゴ Pro W3" charset="-128"/>
              </a:rPr>
              <a:t>IMPLICATIONS FOR COMMISSIONING</a:t>
            </a:r>
            <a:r>
              <a:rPr lang="en-US" sz="4800" b="1" dirty="0">
                <a:solidFill>
                  <a:srgbClr val="000000"/>
                </a:solidFill>
                <a:ea typeface="ヒラギノ角ゴ Pro W3" charset="-128"/>
              </a:rPr>
              <a:t> </a:t>
            </a:r>
          </a:p>
        </p:txBody>
      </p:sp>
      <p:sp>
        <p:nvSpPr>
          <p:cNvPr id="2" name="Text Placeholder 1"/>
          <p:cNvSpPr>
            <a:spLocks noGrp="1"/>
          </p:cNvSpPr>
          <p:nvPr>
            <p:ph type="body" idx="1"/>
          </p:nvPr>
        </p:nvSpPr>
        <p:spPr/>
        <p:txBody>
          <a:bodyPr/>
          <a:lstStyle/>
          <a:p>
            <a:endParaRPr lang="en-US"/>
          </a:p>
        </p:txBody>
      </p:sp>
      <p:pic>
        <p:nvPicPr>
          <p:cNvPr id="22533" name="Picture 7" descr="ELC element - RGB.jpg"/>
          <p:cNvPicPr>
            <a:picLocks noChangeAspect="1"/>
          </p:cNvPicPr>
          <p:nvPr/>
        </p:nvPicPr>
        <p:blipFill>
          <a:blip r:embed="rId2"/>
          <a:srcRect/>
          <a:stretch>
            <a:fillRect/>
          </a:stretch>
        </p:blipFill>
        <p:spPr bwMode="auto">
          <a:xfrm>
            <a:off x="5903913" y="663594"/>
            <a:ext cx="2590800" cy="3570098"/>
          </a:xfrm>
          <a:prstGeom prst="rect">
            <a:avLst/>
          </a:prstGeom>
          <a:noFill/>
          <a:ln w="9525">
            <a:noFill/>
            <a:miter lim="800000"/>
            <a:headEnd/>
            <a:tailEnd/>
          </a:ln>
        </p:spPr>
      </p:pic>
      <p:sp>
        <p:nvSpPr>
          <p:cNvPr id="22534" name="Subtitle 2"/>
          <p:cNvSpPr txBox="1">
            <a:spLocks/>
          </p:cNvSpPr>
          <p:nvPr/>
        </p:nvSpPr>
        <p:spPr bwMode="auto">
          <a:xfrm>
            <a:off x="2209800" y="663594"/>
            <a:ext cx="7848600" cy="5105400"/>
          </a:xfrm>
          <a:prstGeom prst="rect">
            <a:avLst/>
          </a:prstGeom>
          <a:noFill/>
          <a:ln w="9525">
            <a:noFill/>
            <a:miter lim="800000"/>
            <a:headEnd/>
            <a:tailEnd/>
          </a:ln>
        </p:spPr>
        <p:txBody>
          <a:bodyPr/>
          <a:lstStyle/>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2693832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8196"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The  commissioning question </a:t>
            </a:r>
          </a:p>
        </p:txBody>
      </p:sp>
      <p:pic>
        <p:nvPicPr>
          <p:cNvPr id="8197"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8198" name="Subtitle 2"/>
          <p:cNvSpPr txBox="1">
            <a:spLocks/>
          </p:cNvSpPr>
          <p:nvPr/>
        </p:nvSpPr>
        <p:spPr bwMode="auto">
          <a:xfrm>
            <a:off x="381000" y="1447800"/>
            <a:ext cx="60198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r>
              <a:rPr lang="en-GB" sz="4400" b="1" i="1" dirty="0">
                <a:solidFill>
                  <a:srgbClr val="000000"/>
                </a:solidFill>
              </a:rPr>
              <a:t>“What needs to happen to keep YOU and YOURS well and living an independent life in North </a:t>
            </a:r>
            <a:r>
              <a:rPr lang="en-GB" sz="4400" b="1" i="1" dirty="0" err="1">
                <a:solidFill>
                  <a:srgbClr val="000000"/>
                </a:solidFill>
              </a:rPr>
              <a:t>Lincs</a:t>
            </a:r>
            <a:r>
              <a:rPr lang="en-GB" sz="4400" b="1" i="1" dirty="0">
                <a:solidFill>
                  <a:srgbClr val="000000"/>
                </a:solidFill>
              </a:rPr>
              <a:t>?”</a:t>
            </a:r>
            <a:endParaRPr lang="en-GB" sz="4400" b="1" dirty="0">
              <a:solidFill>
                <a:srgbClr val="0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Mismatch with health and care service experience</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r>
              <a:rPr lang="en-GB" sz="2800" b="1" dirty="0">
                <a:solidFill>
                  <a:srgbClr val="FF0000"/>
                </a:solidFill>
              </a:rPr>
              <a:t>Current services fail to deliver what matters most:</a:t>
            </a:r>
            <a:endParaRPr lang="en-GB" sz="2800" b="1" dirty="0">
              <a:solidFill>
                <a:srgbClr val="0070C0"/>
              </a:solidFill>
            </a:endParaRPr>
          </a:p>
          <a:p>
            <a:pPr>
              <a:spcBef>
                <a:spcPct val="20000"/>
              </a:spcBef>
              <a:buFont typeface="Arial" pitchFamily="34" charset="0"/>
              <a:buChar char="•"/>
            </a:pPr>
            <a:r>
              <a:rPr lang="en-GB" sz="2800" b="1" dirty="0">
                <a:solidFill>
                  <a:srgbClr val="000000"/>
                </a:solidFill>
              </a:rPr>
              <a:t> Support people when life is tough</a:t>
            </a:r>
          </a:p>
          <a:p>
            <a:pPr>
              <a:spcBef>
                <a:spcPct val="20000"/>
              </a:spcBef>
              <a:buFont typeface="Arial" pitchFamily="34" charset="0"/>
              <a:buChar char="•"/>
            </a:pPr>
            <a:r>
              <a:rPr lang="en-GB" sz="2800" b="1" dirty="0">
                <a:solidFill>
                  <a:srgbClr val="000000"/>
                </a:solidFill>
              </a:rPr>
              <a:t> Listen to/understand/’see’ the person</a:t>
            </a:r>
          </a:p>
          <a:p>
            <a:pPr>
              <a:spcBef>
                <a:spcPct val="20000"/>
              </a:spcBef>
              <a:buFont typeface="Arial" pitchFamily="34" charset="0"/>
              <a:buChar char="•"/>
            </a:pPr>
            <a:r>
              <a:rPr lang="en-GB" sz="2800" b="1" dirty="0">
                <a:solidFill>
                  <a:srgbClr val="000000"/>
                </a:solidFill>
              </a:rPr>
              <a:t> Support people to retain mobility, independence and sense of purpose e.g. care for others, make a difference, do things that make them happy</a:t>
            </a:r>
          </a:p>
          <a:p>
            <a:pPr>
              <a:spcBef>
                <a:spcPct val="20000"/>
              </a:spcBef>
            </a:pPr>
            <a:r>
              <a:rPr lang="en-GB" sz="2800" b="1" dirty="0">
                <a:solidFill>
                  <a:srgbClr val="FF0000"/>
                </a:solidFill>
              </a:rPr>
              <a:t>ESPECIALLY DURING CRISIS/TRANSITIONS</a:t>
            </a:r>
          </a:p>
          <a:p>
            <a:pPr>
              <a:spcBef>
                <a:spcPct val="20000"/>
              </a:spcBef>
              <a:buFont typeface="Arial" pitchFamily="34" charset="0"/>
              <a:buChar char="•"/>
            </a:pPr>
            <a:endParaRPr lang="en-GB" sz="2400" b="1" dirty="0">
              <a:solidFill>
                <a:srgbClr val="3366FF"/>
              </a:solidFill>
            </a:endParaRPr>
          </a:p>
        </p:txBody>
      </p:sp>
    </p:spTree>
    <p:extLst>
      <p:ext uri="{BB962C8B-B14F-4D97-AF65-F5344CB8AC3E}">
        <p14:creationId xmlns:p14="http://schemas.microsoft.com/office/powerpoint/2010/main" val="1988915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152400" y="-228600"/>
            <a:ext cx="8286750" cy="1828800"/>
          </a:xfrm>
        </p:spPr>
        <p:txBody>
          <a:bodyPr/>
          <a:lstStyle/>
          <a:p>
            <a:pPr algn="l" eaLnBrk="1" hangingPunct="1"/>
            <a:r>
              <a:rPr lang="en-US" sz="4800" b="1" dirty="0">
                <a:solidFill>
                  <a:srgbClr val="0070C0"/>
                </a:solidFill>
                <a:ea typeface="ヒラギノ角ゴ Pro W3" charset="-128"/>
              </a:rPr>
              <a:t> </a:t>
            </a:r>
            <a:r>
              <a:rPr lang="en-US" sz="4800" b="1" dirty="0">
                <a:solidFill>
                  <a:srgbClr val="000000"/>
                </a:solidFill>
                <a:ea typeface="ヒラギノ角ゴ Pro W3" charset="-128"/>
              </a:rPr>
              <a:t>Recommendations: care and support</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marL="342900" indent="-342900">
              <a:spcBef>
                <a:spcPct val="20000"/>
              </a:spcBef>
              <a:buFont typeface="Arial"/>
              <a:buChar char="•"/>
            </a:pPr>
            <a:endParaRPr lang="en-US" sz="2800" b="1" dirty="0">
              <a:solidFill>
                <a:srgbClr val="0091CF"/>
              </a:solidFill>
            </a:endParaRPr>
          </a:p>
          <a:p>
            <a:pPr marL="342900" indent="-342900">
              <a:spcBef>
                <a:spcPct val="20000"/>
              </a:spcBef>
              <a:buFont typeface="Arial"/>
              <a:buChar char="•"/>
            </a:pPr>
            <a:r>
              <a:rPr lang="en-US" sz="2800" b="1" dirty="0">
                <a:solidFill>
                  <a:srgbClr val="000000"/>
                </a:solidFill>
              </a:rPr>
              <a:t>Build relationship based care and community – especially around existing community hubs (including </a:t>
            </a:r>
            <a:r>
              <a:rPr lang="en-US" sz="2800" b="1" dirty="0" err="1">
                <a:solidFill>
                  <a:srgbClr val="000000"/>
                </a:solidFill>
              </a:rPr>
              <a:t>childrens</a:t>
            </a:r>
            <a:r>
              <a:rPr lang="en-US" sz="2800" b="1" dirty="0">
                <a:solidFill>
                  <a:srgbClr val="000000"/>
                </a:solidFill>
              </a:rPr>
              <a:t> </a:t>
            </a:r>
            <a:r>
              <a:rPr lang="en-US" sz="2800" b="1" dirty="0" err="1">
                <a:solidFill>
                  <a:srgbClr val="000000"/>
                </a:solidFill>
              </a:rPr>
              <a:t>centres</a:t>
            </a:r>
            <a:r>
              <a:rPr lang="en-US" sz="2800" b="1" dirty="0">
                <a:solidFill>
                  <a:srgbClr val="000000"/>
                </a:solidFill>
              </a:rPr>
              <a:t>, hospital, special schools, care homes, outpatients, </a:t>
            </a:r>
            <a:r>
              <a:rPr lang="en-US" sz="2800" b="1" dirty="0" err="1">
                <a:solidFill>
                  <a:srgbClr val="000000"/>
                </a:solidFill>
              </a:rPr>
              <a:t>carers</a:t>
            </a:r>
            <a:r>
              <a:rPr lang="en-US" sz="2800" b="1" dirty="0">
                <a:solidFill>
                  <a:srgbClr val="000000"/>
                </a:solidFill>
              </a:rPr>
              <a:t> </a:t>
            </a:r>
            <a:r>
              <a:rPr lang="en-US" sz="2800" b="1" dirty="0" err="1">
                <a:solidFill>
                  <a:srgbClr val="000000"/>
                </a:solidFill>
              </a:rPr>
              <a:t>centre</a:t>
            </a:r>
            <a:r>
              <a:rPr lang="en-US" sz="2800" b="1" dirty="0">
                <a:solidFill>
                  <a:srgbClr val="000000"/>
                </a:solidFill>
              </a:rPr>
              <a:t>)</a:t>
            </a:r>
          </a:p>
          <a:p>
            <a:pPr marL="342900" indent="-342900">
              <a:spcBef>
                <a:spcPct val="20000"/>
              </a:spcBef>
              <a:buFont typeface="Arial"/>
              <a:buChar char="•"/>
            </a:pPr>
            <a:r>
              <a:rPr lang="en-US" sz="2800" b="1" dirty="0">
                <a:solidFill>
                  <a:srgbClr val="000000"/>
                </a:solidFill>
              </a:rPr>
              <a:t>Support GPs to be more proactive (especially in care homes)</a:t>
            </a:r>
          </a:p>
          <a:p>
            <a:pPr marL="342900" indent="-342900">
              <a:spcBef>
                <a:spcPct val="20000"/>
              </a:spcBef>
              <a:buFont typeface="Arial"/>
              <a:buChar char="•"/>
            </a:pPr>
            <a:r>
              <a:rPr lang="en-US" sz="2800" b="1" dirty="0">
                <a:solidFill>
                  <a:srgbClr val="000000"/>
                </a:solidFill>
              </a:rPr>
              <a:t>Build peer support networks / mentoring/ role models</a:t>
            </a:r>
          </a:p>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635536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152400" y="-228600"/>
            <a:ext cx="8286750" cy="1828800"/>
          </a:xfrm>
        </p:spPr>
        <p:txBody>
          <a:bodyPr/>
          <a:lstStyle/>
          <a:p>
            <a:pPr algn="l" eaLnBrk="1" hangingPunct="1"/>
            <a:r>
              <a:rPr lang="en-US" sz="4800" b="1" dirty="0">
                <a:solidFill>
                  <a:srgbClr val="000000"/>
                </a:solidFill>
                <a:ea typeface="ヒラギノ角ゴ Pro W3" charset="-128"/>
              </a:rPr>
              <a:t>Recommendations: service design</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marL="342900" indent="-342900">
              <a:spcBef>
                <a:spcPct val="20000"/>
              </a:spcBef>
              <a:buFont typeface="Arial"/>
              <a:buChar char="•"/>
            </a:pPr>
            <a:r>
              <a:rPr lang="en-US" sz="2800" b="1" dirty="0">
                <a:solidFill>
                  <a:srgbClr val="000000"/>
                </a:solidFill>
              </a:rPr>
              <a:t>Focus on improving transition</a:t>
            </a:r>
          </a:p>
          <a:p>
            <a:pPr marL="342900" indent="-342900">
              <a:spcBef>
                <a:spcPct val="20000"/>
              </a:spcBef>
              <a:buFont typeface="Arial"/>
              <a:buChar char="•"/>
            </a:pPr>
            <a:r>
              <a:rPr lang="en-US" sz="2800" b="1" dirty="0">
                <a:solidFill>
                  <a:srgbClr val="000000"/>
                </a:solidFill>
              </a:rPr>
              <a:t>Prevent crisis by supporting family </a:t>
            </a:r>
            <a:r>
              <a:rPr lang="en-US" sz="2800" b="1" dirty="0" err="1">
                <a:solidFill>
                  <a:srgbClr val="000000"/>
                </a:solidFill>
              </a:rPr>
              <a:t>carers</a:t>
            </a:r>
            <a:r>
              <a:rPr lang="en-US" sz="2800" b="1" dirty="0">
                <a:solidFill>
                  <a:srgbClr val="000000"/>
                </a:solidFill>
              </a:rPr>
              <a:t> to pre-empt it</a:t>
            </a:r>
          </a:p>
          <a:p>
            <a:pPr marL="342900" indent="-342900">
              <a:spcBef>
                <a:spcPct val="20000"/>
              </a:spcBef>
              <a:buFont typeface="Arial"/>
              <a:buChar char="•"/>
            </a:pPr>
            <a:r>
              <a:rPr lang="en-US" sz="2800" b="1" dirty="0">
                <a:solidFill>
                  <a:srgbClr val="000000"/>
                </a:solidFill>
              </a:rPr>
              <a:t>Improve experience of crisis</a:t>
            </a:r>
          </a:p>
          <a:p>
            <a:pPr marL="342900" indent="-342900">
              <a:spcBef>
                <a:spcPct val="20000"/>
              </a:spcBef>
              <a:buFont typeface="Arial"/>
              <a:buChar char="•"/>
            </a:pPr>
            <a:r>
              <a:rPr lang="en-US" sz="2800" b="1" dirty="0">
                <a:solidFill>
                  <a:srgbClr val="000000"/>
                </a:solidFill>
              </a:rPr>
              <a:t>Understand and leverage services that are delivering value e.g. home modifications, mobility support</a:t>
            </a:r>
          </a:p>
          <a:p>
            <a:pPr marL="342900" indent="-342900">
              <a:spcBef>
                <a:spcPct val="20000"/>
              </a:spcBef>
              <a:buFont typeface="Arial"/>
              <a:buChar char="•"/>
            </a:pPr>
            <a:r>
              <a:rPr lang="en-US" sz="2800" b="1" dirty="0">
                <a:solidFill>
                  <a:srgbClr val="000000"/>
                </a:solidFill>
              </a:rPr>
              <a:t>Focus on supporting people to keep well including emotional well being and positive coping strategies</a:t>
            </a:r>
          </a:p>
          <a:p>
            <a:pPr marL="342900" indent="-342900">
              <a:spcBef>
                <a:spcPct val="20000"/>
              </a:spcBef>
              <a:buFont typeface="Arial"/>
              <a:buChar char="•"/>
            </a:pPr>
            <a:endParaRPr lang="en-GB" sz="2800" b="1" dirty="0">
              <a:solidFill>
                <a:srgbClr val="000000"/>
              </a:solidFill>
            </a:endParaRPr>
          </a:p>
        </p:txBody>
      </p:sp>
    </p:spTree>
    <p:extLst>
      <p:ext uri="{BB962C8B-B14F-4D97-AF65-F5344CB8AC3E}">
        <p14:creationId xmlns:p14="http://schemas.microsoft.com/office/powerpoint/2010/main" val="3983409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152400" y="-228600"/>
            <a:ext cx="8286750" cy="1828800"/>
          </a:xfrm>
        </p:spPr>
        <p:txBody>
          <a:bodyPr/>
          <a:lstStyle/>
          <a:p>
            <a:pPr algn="l" eaLnBrk="1" hangingPunct="1"/>
            <a:r>
              <a:rPr lang="en-US" sz="4800" b="1" dirty="0">
                <a:solidFill>
                  <a:srgbClr val="0070C0"/>
                </a:solidFill>
                <a:ea typeface="ヒラギノ角ゴ Pro W3" charset="-128"/>
              </a:rPr>
              <a:t> </a:t>
            </a:r>
            <a:r>
              <a:rPr lang="en-US" sz="4800" b="1" dirty="0">
                <a:solidFill>
                  <a:srgbClr val="000000"/>
                </a:solidFill>
                <a:ea typeface="ヒラギノ角ゴ Pro W3" charset="-128"/>
              </a:rPr>
              <a:t>Recommendations: staff well being</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marL="342900" indent="-342900">
              <a:spcBef>
                <a:spcPct val="20000"/>
              </a:spcBef>
              <a:buFont typeface="Arial"/>
              <a:buChar char="•"/>
            </a:pPr>
            <a:r>
              <a:rPr lang="en-US" sz="2800" b="1" dirty="0">
                <a:solidFill>
                  <a:srgbClr val="000000"/>
                </a:solidFill>
              </a:rPr>
              <a:t>Give NHS staff space and permission to support each other</a:t>
            </a:r>
          </a:p>
          <a:p>
            <a:pPr marL="342900" indent="-342900">
              <a:spcBef>
                <a:spcPct val="20000"/>
              </a:spcBef>
              <a:buFont typeface="Arial"/>
              <a:buChar char="•"/>
            </a:pPr>
            <a:r>
              <a:rPr lang="en-US" sz="2800" b="1" dirty="0">
                <a:solidFill>
                  <a:srgbClr val="000000"/>
                </a:solidFill>
              </a:rPr>
              <a:t>Look after NHS employees better</a:t>
            </a:r>
          </a:p>
          <a:p>
            <a:pPr marL="342900" indent="-342900">
              <a:spcBef>
                <a:spcPct val="20000"/>
              </a:spcBef>
              <a:buFont typeface="Arial"/>
              <a:buChar char="•"/>
            </a:pPr>
            <a:r>
              <a:rPr lang="en-US" sz="2800" b="1" dirty="0">
                <a:solidFill>
                  <a:srgbClr val="000000"/>
                </a:solidFill>
              </a:rPr>
              <a:t>Be an understanding employer; keep employees well</a:t>
            </a:r>
          </a:p>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2236267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152400" y="-228600"/>
            <a:ext cx="8286750" cy="1828800"/>
          </a:xfrm>
        </p:spPr>
        <p:txBody>
          <a:bodyPr/>
          <a:lstStyle/>
          <a:p>
            <a:pPr algn="l" eaLnBrk="1" hangingPunct="1"/>
            <a:r>
              <a:rPr lang="en-US" sz="4800" b="1" dirty="0">
                <a:solidFill>
                  <a:srgbClr val="0070C0"/>
                </a:solidFill>
                <a:ea typeface="ヒラギノ角ゴ Pro W3" charset="-128"/>
              </a:rPr>
              <a:t> </a:t>
            </a:r>
            <a:r>
              <a:rPr lang="en-US" sz="4800" b="1" dirty="0">
                <a:solidFill>
                  <a:srgbClr val="000000"/>
                </a:solidFill>
                <a:ea typeface="ヒラギノ角ゴ Pro W3" charset="-128"/>
              </a:rPr>
              <a:t>Recommendations: self care</a:t>
            </a:r>
          </a:p>
        </p:txBody>
      </p:sp>
      <p:pic>
        <p:nvPicPr>
          <p:cNvPr id="22533" name="Picture 7" descr="ELC element - RGB.jpg"/>
          <p:cNvPicPr>
            <a:picLocks noChangeAspect="1"/>
          </p:cNvPicPr>
          <p:nvPr/>
        </p:nvPicPr>
        <p:blipFill>
          <a:blip r:embed="rId2"/>
          <a:srcRect/>
          <a:stretch>
            <a:fillRect/>
          </a:stretch>
        </p:blipFill>
        <p:spPr bwMode="auto">
          <a:xfrm>
            <a:off x="7664450" y="3429000"/>
            <a:ext cx="1327150" cy="1828800"/>
          </a:xfrm>
          <a:prstGeom prst="rect">
            <a:avLst/>
          </a:prstGeom>
          <a:noFill/>
          <a:ln w="9525">
            <a:noFill/>
            <a:miter lim="800000"/>
            <a:headEnd/>
            <a:tailEnd/>
          </a:ln>
        </p:spPr>
      </p:pic>
      <p:sp>
        <p:nvSpPr>
          <p:cNvPr id="22534" name="Subtitle 2"/>
          <p:cNvSpPr txBox="1">
            <a:spLocks/>
          </p:cNvSpPr>
          <p:nvPr/>
        </p:nvSpPr>
        <p:spPr bwMode="auto">
          <a:xfrm>
            <a:off x="220133" y="1600200"/>
            <a:ext cx="7848600" cy="5105400"/>
          </a:xfrm>
          <a:prstGeom prst="rect">
            <a:avLst/>
          </a:prstGeom>
          <a:noFill/>
          <a:ln w="9525">
            <a:noFill/>
            <a:miter lim="800000"/>
            <a:headEnd/>
            <a:tailEnd/>
          </a:ln>
        </p:spPr>
        <p:txBody>
          <a:bodyPr/>
          <a:lstStyle/>
          <a:p>
            <a:pPr marL="342900" indent="-342900">
              <a:spcBef>
                <a:spcPct val="20000"/>
              </a:spcBef>
              <a:buFont typeface="Arial"/>
              <a:buChar char="•"/>
            </a:pPr>
            <a:r>
              <a:rPr lang="en-US" sz="2800" b="1" dirty="0">
                <a:solidFill>
                  <a:srgbClr val="000000"/>
                </a:solidFill>
              </a:rPr>
              <a:t>Support peer-led mentoring and education through  support networks </a:t>
            </a:r>
          </a:p>
          <a:p>
            <a:pPr marL="342900" indent="-342900">
              <a:spcBef>
                <a:spcPct val="20000"/>
              </a:spcBef>
              <a:buFont typeface="Arial"/>
              <a:buChar char="•"/>
            </a:pPr>
            <a:r>
              <a:rPr lang="en-US" sz="2800" b="1" dirty="0">
                <a:solidFill>
                  <a:srgbClr val="000000"/>
                </a:solidFill>
              </a:rPr>
              <a:t>Invest in life skills support – especially for vulnerable young people (those in care; less supportive family background)</a:t>
            </a:r>
          </a:p>
          <a:p>
            <a:pPr marL="342900" indent="-342900">
              <a:spcBef>
                <a:spcPct val="20000"/>
              </a:spcBef>
              <a:buFont typeface="Arial"/>
              <a:buChar char="•"/>
            </a:pPr>
            <a:r>
              <a:rPr lang="en-US" sz="2800" b="1" dirty="0">
                <a:solidFill>
                  <a:srgbClr val="000000"/>
                </a:solidFill>
              </a:rPr>
              <a:t>Help people maintain sense of purpose (especially older people; those in care homes) </a:t>
            </a:r>
          </a:p>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4158181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ctrTitle"/>
          </p:nvPr>
        </p:nvSpPr>
        <p:spPr>
          <a:xfrm>
            <a:off x="152400" y="-228600"/>
            <a:ext cx="8286750" cy="1828800"/>
          </a:xfrm>
        </p:spPr>
        <p:txBody>
          <a:bodyPr/>
          <a:lstStyle/>
          <a:p>
            <a:pPr algn="l" eaLnBrk="1" hangingPunct="1"/>
            <a:r>
              <a:rPr lang="en-US" sz="4800" b="1" dirty="0">
                <a:solidFill>
                  <a:srgbClr val="0070C0"/>
                </a:solidFill>
                <a:ea typeface="ヒラギノ角ゴ Pro W3" charset="-128"/>
              </a:rPr>
              <a:t> </a:t>
            </a:r>
            <a:r>
              <a:rPr lang="en-US" sz="4800" b="1" dirty="0">
                <a:solidFill>
                  <a:srgbClr val="000000"/>
                </a:solidFill>
                <a:ea typeface="ヒラギノ角ゴ Pro W3" charset="-128"/>
              </a:rPr>
              <a:t>Recommendations: commissioning process</a:t>
            </a:r>
          </a:p>
        </p:txBody>
      </p:sp>
      <p:pic>
        <p:nvPicPr>
          <p:cNvPr id="22533" name="Picture 7" descr="ELC element - RGB.jpg"/>
          <p:cNvPicPr>
            <a:picLocks noChangeAspect="1"/>
          </p:cNvPicPr>
          <p:nvPr/>
        </p:nvPicPr>
        <p:blipFill>
          <a:blip r:embed="rId2"/>
          <a:srcRect/>
          <a:stretch>
            <a:fillRect/>
          </a:stretch>
        </p:blipFill>
        <p:spPr bwMode="auto">
          <a:xfrm>
            <a:off x="6337300" y="1600200"/>
            <a:ext cx="2654300" cy="3657600"/>
          </a:xfrm>
          <a:prstGeom prst="rect">
            <a:avLst/>
          </a:prstGeom>
          <a:noFill/>
          <a:ln w="9525">
            <a:noFill/>
            <a:miter lim="800000"/>
            <a:headEnd/>
            <a:tailEnd/>
          </a:ln>
        </p:spPr>
      </p:pic>
      <p:sp>
        <p:nvSpPr>
          <p:cNvPr id="22534"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marL="571500" indent="-571500">
              <a:spcBef>
                <a:spcPct val="20000"/>
              </a:spcBef>
              <a:buFont typeface="Arial"/>
              <a:buChar char="•"/>
            </a:pPr>
            <a:r>
              <a:rPr lang="en-GB" sz="3600" b="1" dirty="0"/>
              <a:t>Measure different outcomes</a:t>
            </a:r>
          </a:p>
          <a:p>
            <a:pPr marL="571500" indent="-571500">
              <a:spcBef>
                <a:spcPct val="20000"/>
              </a:spcBef>
              <a:buFont typeface="Arial"/>
              <a:buChar char="•"/>
            </a:pPr>
            <a:r>
              <a:rPr lang="en-GB" sz="3600" b="1" dirty="0"/>
              <a:t>Work with the community to hold providers to account for improvement</a:t>
            </a:r>
          </a:p>
          <a:p>
            <a:pPr marL="571500" indent="-571500">
              <a:spcBef>
                <a:spcPct val="20000"/>
              </a:spcBef>
              <a:buFont typeface="Arial"/>
              <a:buChar char="•"/>
            </a:pPr>
            <a:r>
              <a:rPr lang="en-GB" sz="3600" b="1" dirty="0"/>
              <a:t>Feedback to people</a:t>
            </a:r>
          </a:p>
          <a:p>
            <a:pPr marL="571500" indent="-571500">
              <a:spcBef>
                <a:spcPct val="20000"/>
              </a:spcBef>
              <a:buFont typeface="Arial"/>
              <a:buChar char="•"/>
            </a:pPr>
            <a:r>
              <a:rPr lang="en-GB" sz="3600" b="1" dirty="0"/>
              <a:t>“You said. We did”</a:t>
            </a:r>
          </a:p>
        </p:txBody>
      </p:sp>
    </p:spTree>
    <p:extLst>
      <p:ext uri="{BB962C8B-B14F-4D97-AF65-F5344CB8AC3E}">
        <p14:creationId xmlns:p14="http://schemas.microsoft.com/office/powerpoint/2010/main" val="3138360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Group 10"/>
          <p:cNvGrpSpPr>
            <a:grpSpLocks/>
          </p:cNvGrpSpPr>
          <p:nvPr/>
        </p:nvGrpSpPr>
        <p:grpSpPr bwMode="auto">
          <a:xfrm>
            <a:off x="0" y="0"/>
            <a:ext cx="9144000" cy="6858000"/>
            <a:chOff x="0" y="0"/>
            <a:chExt cx="9144000" cy="685800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a typeface="ヒラギノ角ゴ Pro W3" pitchFamily="18" charset="-128"/>
              </a:endParaRPr>
            </a:p>
          </p:txBody>
        </p:sp>
      </p:grpSp>
      <p:sp>
        <p:nvSpPr>
          <p:cNvPr id="58370" name="Subtitle 2"/>
          <p:cNvSpPr>
            <a:spLocks noGrp="1"/>
          </p:cNvSpPr>
          <p:nvPr>
            <p:ph type="subTitle" idx="1"/>
          </p:nvPr>
        </p:nvSpPr>
        <p:spPr>
          <a:xfrm>
            <a:off x="1463675" y="5432425"/>
            <a:ext cx="6400800" cy="715963"/>
          </a:xfrm>
        </p:spPr>
        <p:txBody>
          <a:bodyPr/>
          <a:lstStyle/>
          <a:p>
            <a:pPr eaLnBrk="1" hangingPunct="1"/>
            <a:endParaRPr lang="en-US" b="1" i="1" dirty="0">
              <a:solidFill>
                <a:srgbClr val="0091CF"/>
              </a:solidFill>
              <a:latin typeface="Calibri" charset="0"/>
              <a:ea typeface="ヒラギノ角ゴ Pro W3" charset="0"/>
              <a:cs typeface="ヒラギノ角ゴ Pro W3" charset="0"/>
            </a:endParaRPr>
          </a:p>
        </p:txBody>
      </p:sp>
      <p:sp>
        <p:nvSpPr>
          <p:cNvPr id="58371" name="Title 1"/>
          <p:cNvSpPr>
            <a:spLocks noGrp="1"/>
          </p:cNvSpPr>
          <p:nvPr>
            <p:ph type="ctrTitle"/>
          </p:nvPr>
        </p:nvSpPr>
        <p:spPr>
          <a:xfrm>
            <a:off x="685800" y="3429000"/>
            <a:ext cx="7772400" cy="1828800"/>
          </a:xfrm>
        </p:spPr>
        <p:txBody>
          <a:bodyPr/>
          <a:lstStyle/>
          <a:p>
            <a:pPr eaLnBrk="1" hangingPunct="1"/>
            <a:r>
              <a:rPr lang="en-US" sz="3200" b="1" dirty="0">
                <a:solidFill>
                  <a:srgbClr val="000000"/>
                </a:solidFill>
                <a:latin typeface="Calibri" charset="0"/>
                <a:ea typeface="ヒラギノ角ゴ Pro W3" charset="0"/>
                <a:cs typeface="ヒラギノ角ゴ Pro W3" charset="0"/>
              </a:rPr>
              <a:t>Georgina Craig</a:t>
            </a:r>
            <a:br>
              <a:rPr lang="en-US" sz="3200" b="1" dirty="0">
                <a:solidFill>
                  <a:srgbClr val="000000"/>
                </a:solidFill>
                <a:latin typeface="Calibri" charset="0"/>
                <a:ea typeface="ヒラギノ角ゴ Pro W3" charset="0"/>
                <a:cs typeface="ヒラギノ角ゴ Pro W3" charset="0"/>
              </a:rPr>
            </a:br>
            <a:r>
              <a:rPr lang="en-US" sz="3200" b="1" dirty="0">
                <a:solidFill>
                  <a:srgbClr val="000000"/>
                </a:solidFill>
                <a:latin typeface="Calibri" charset="0"/>
                <a:ea typeface="ヒラギノ角ゴ Pro W3" charset="0"/>
                <a:cs typeface="ヒラギノ角ゴ Pro W3" charset="0"/>
              </a:rPr>
              <a:t>Tel: 07879 480005</a:t>
            </a:r>
            <a:br>
              <a:rPr lang="en-US" sz="3200" b="1" dirty="0">
                <a:solidFill>
                  <a:srgbClr val="000000"/>
                </a:solidFill>
                <a:latin typeface="Calibri" charset="0"/>
                <a:ea typeface="ヒラギノ角ゴ Pro W3" charset="0"/>
                <a:cs typeface="ヒラギノ角ゴ Pro W3" charset="0"/>
              </a:rPr>
            </a:br>
            <a:r>
              <a:rPr lang="en-US" sz="3200" b="1" dirty="0">
                <a:solidFill>
                  <a:srgbClr val="000000"/>
                </a:solidFill>
                <a:latin typeface="Calibri" charset="0"/>
                <a:ea typeface="ヒラギノ角ゴ Pro W3" charset="0"/>
                <a:cs typeface="ヒラギノ角ゴ Pro W3" charset="0"/>
              </a:rPr>
              <a:t>Email: </a:t>
            </a:r>
            <a:r>
              <a:rPr lang="en-US" sz="3200" b="1" dirty="0" err="1">
                <a:solidFill>
                  <a:srgbClr val="000000"/>
                </a:solidFill>
                <a:latin typeface="Calibri" charset="0"/>
                <a:ea typeface="ヒラギノ角ゴ Pro W3" charset="0"/>
                <a:cs typeface="ヒラギノ角ゴ Pro W3" charset="0"/>
              </a:rPr>
              <a:t>georgina@gcraigassociates.co.uk</a:t>
            </a:r>
            <a:endParaRPr lang="en-US" sz="3200" b="1" dirty="0">
              <a:solidFill>
                <a:srgbClr val="000000"/>
              </a:solidFill>
              <a:latin typeface="Calibri" charset="0"/>
              <a:ea typeface="ヒラギノ角ゴ Pro W3" charset="0"/>
              <a:cs typeface="ヒラギノ角ゴ Pro W3" charset="0"/>
            </a:endParaRPr>
          </a:p>
        </p:txBody>
      </p:sp>
      <p:pic>
        <p:nvPicPr>
          <p:cNvPr id="58372" name="Picture 8" descr="C:\Users\Georgina\Desktop\ELC 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625475"/>
            <a:ext cx="3367088" cy="2803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40203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220" name="Title 1"/>
          <p:cNvSpPr>
            <a:spLocks noGrp="1"/>
          </p:cNvSpPr>
          <p:nvPr>
            <p:ph type="ctrTitle"/>
          </p:nvPr>
        </p:nvSpPr>
        <p:spPr>
          <a:xfrm>
            <a:off x="381000" y="331788"/>
            <a:ext cx="8286750" cy="1116012"/>
          </a:xfrm>
        </p:spPr>
        <p:txBody>
          <a:bodyPr/>
          <a:lstStyle/>
          <a:p>
            <a:pPr algn="l" eaLnBrk="1" hangingPunct="1"/>
            <a:r>
              <a:rPr lang="en-US" sz="4000" b="1" dirty="0">
                <a:solidFill>
                  <a:srgbClr val="000000"/>
                </a:solidFill>
                <a:ea typeface="ヒラギノ角ゴ Pro W3" charset="-128"/>
              </a:rPr>
              <a:t>What we did (May – June 2013)</a:t>
            </a:r>
          </a:p>
        </p:txBody>
      </p:sp>
      <p:pic>
        <p:nvPicPr>
          <p:cNvPr id="9221" name="Picture 7" descr="ELC element - RGB.jpg"/>
          <p:cNvPicPr>
            <a:picLocks noChangeAspect="1"/>
          </p:cNvPicPr>
          <p:nvPr/>
        </p:nvPicPr>
        <p:blipFill>
          <a:blip r:embed="rId2"/>
          <a:srcRect/>
          <a:stretch>
            <a:fillRect/>
          </a:stretch>
        </p:blipFill>
        <p:spPr bwMode="auto">
          <a:xfrm>
            <a:off x="6400800" y="1600200"/>
            <a:ext cx="2266950" cy="3123835"/>
          </a:xfrm>
          <a:prstGeom prst="rect">
            <a:avLst/>
          </a:prstGeom>
          <a:noFill/>
          <a:ln w="9525">
            <a:noFill/>
            <a:miter lim="800000"/>
            <a:headEnd/>
            <a:tailEnd/>
          </a:ln>
        </p:spPr>
      </p:pic>
      <p:sp>
        <p:nvSpPr>
          <p:cNvPr id="9222" name="Subtitle 2"/>
          <p:cNvSpPr txBox="1">
            <a:spLocks/>
          </p:cNvSpPr>
          <p:nvPr/>
        </p:nvSpPr>
        <p:spPr bwMode="auto">
          <a:xfrm>
            <a:off x="480804" y="1600200"/>
            <a:ext cx="7848600" cy="5105400"/>
          </a:xfrm>
          <a:prstGeom prst="rect">
            <a:avLst/>
          </a:prstGeom>
          <a:noFill/>
          <a:ln w="9525">
            <a:noFill/>
            <a:miter lim="800000"/>
            <a:headEnd/>
            <a:tailEnd/>
          </a:ln>
        </p:spPr>
        <p:txBody>
          <a:bodyPr/>
          <a:lstStyle/>
          <a:p>
            <a:pPr>
              <a:spcBef>
                <a:spcPct val="20000"/>
              </a:spcBef>
            </a:pPr>
            <a:r>
              <a:rPr lang="en-GB" sz="2400" b="1" dirty="0">
                <a:solidFill>
                  <a:srgbClr val="000000"/>
                </a:solidFill>
              </a:rPr>
              <a:t>Mapped local peoples’ current and desired experience from the following perspectives:</a:t>
            </a:r>
            <a:endParaRPr lang="en-GB" sz="2400" b="1" i="1" dirty="0">
              <a:solidFill>
                <a:srgbClr val="000000"/>
              </a:solidFill>
            </a:endParaRPr>
          </a:p>
          <a:p>
            <a:pPr>
              <a:spcBef>
                <a:spcPct val="20000"/>
              </a:spcBef>
              <a:buFont typeface="Arial" pitchFamily="34" charset="0"/>
              <a:buChar char="•"/>
            </a:pPr>
            <a:r>
              <a:rPr lang="en-GB" sz="2400" b="1" i="1" dirty="0">
                <a:solidFill>
                  <a:srgbClr val="000000"/>
                </a:solidFill>
              </a:rPr>
              <a:t>  Parents with young families </a:t>
            </a:r>
          </a:p>
          <a:p>
            <a:pPr>
              <a:spcBef>
                <a:spcPct val="20000"/>
              </a:spcBef>
              <a:buFont typeface="Arial" pitchFamily="34" charset="0"/>
              <a:buChar char="•"/>
            </a:pPr>
            <a:r>
              <a:rPr lang="en-GB" sz="2400" b="1" i="1" dirty="0">
                <a:solidFill>
                  <a:srgbClr val="000000"/>
                </a:solidFill>
              </a:rPr>
              <a:t>  Parents of children living with disabilities</a:t>
            </a:r>
          </a:p>
          <a:p>
            <a:pPr>
              <a:spcBef>
                <a:spcPct val="20000"/>
              </a:spcBef>
              <a:buFont typeface="Arial" pitchFamily="34" charset="0"/>
              <a:buChar char="•"/>
            </a:pPr>
            <a:r>
              <a:rPr lang="en-GB" sz="2400" b="1" i="1" dirty="0">
                <a:solidFill>
                  <a:srgbClr val="000000"/>
                </a:solidFill>
              </a:rPr>
              <a:t>  Care home residents </a:t>
            </a:r>
          </a:p>
          <a:p>
            <a:pPr>
              <a:spcBef>
                <a:spcPct val="20000"/>
              </a:spcBef>
              <a:buFont typeface="Arial" pitchFamily="34" charset="0"/>
              <a:buChar char="•"/>
            </a:pPr>
            <a:r>
              <a:rPr lang="en-GB" sz="2400" b="1" i="1" dirty="0">
                <a:solidFill>
                  <a:srgbClr val="000000"/>
                </a:solidFill>
              </a:rPr>
              <a:t>  Older people</a:t>
            </a:r>
          </a:p>
          <a:p>
            <a:pPr>
              <a:spcBef>
                <a:spcPct val="20000"/>
              </a:spcBef>
              <a:buFont typeface="Arial" pitchFamily="34" charset="0"/>
              <a:buChar char="•"/>
            </a:pPr>
            <a:r>
              <a:rPr lang="en-GB" sz="2400" b="1" i="1" dirty="0">
                <a:solidFill>
                  <a:srgbClr val="000000"/>
                </a:solidFill>
              </a:rPr>
              <a:t>  People living in recovery from drug and alcohol </a:t>
            </a:r>
          </a:p>
          <a:p>
            <a:pPr>
              <a:spcBef>
                <a:spcPct val="20000"/>
              </a:spcBef>
            </a:pPr>
            <a:r>
              <a:rPr lang="en-GB" sz="2400" b="1" i="1" dirty="0">
                <a:solidFill>
                  <a:srgbClr val="000000"/>
                </a:solidFill>
              </a:rPr>
              <a:t>    issues</a:t>
            </a:r>
          </a:p>
          <a:p>
            <a:pPr>
              <a:spcBef>
                <a:spcPct val="20000"/>
              </a:spcBef>
              <a:buFont typeface="Arial" pitchFamily="34" charset="0"/>
              <a:buChar char="•"/>
            </a:pPr>
            <a:r>
              <a:rPr lang="en-GB" sz="2400" b="1" i="1" dirty="0">
                <a:solidFill>
                  <a:srgbClr val="000000"/>
                </a:solidFill>
              </a:rPr>
              <a:t>  People who work (mainly in public services</a:t>
            </a:r>
          </a:p>
          <a:p>
            <a:pPr>
              <a:spcBef>
                <a:spcPct val="20000"/>
              </a:spcBef>
            </a:pPr>
            <a:r>
              <a:rPr lang="en-GB" sz="2400" b="1" i="1" dirty="0">
                <a:solidFill>
                  <a:srgbClr val="000000"/>
                </a:solidFill>
              </a:rPr>
              <a:t>   including frontline health professionals and  </a:t>
            </a:r>
          </a:p>
          <a:p>
            <a:pPr>
              <a:spcBef>
                <a:spcPct val="20000"/>
              </a:spcBef>
            </a:pPr>
            <a:r>
              <a:rPr lang="en-GB" sz="2400" b="1" i="1" dirty="0">
                <a:solidFill>
                  <a:srgbClr val="000000"/>
                </a:solidFill>
              </a:rPr>
              <a:t>   caregivers </a:t>
            </a:r>
          </a:p>
          <a:p>
            <a:pPr>
              <a:spcBef>
                <a:spcPct val="20000"/>
              </a:spcBef>
              <a:buFont typeface="Arial" pitchFamily="34" charset="0"/>
              <a:buChar char="•"/>
            </a:pPr>
            <a:endParaRPr lang="en-GB" sz="2400" b="1" i="1" dirty="0">
              <a:solidFill>
                <a:srgbClr val="0093D3"/>
              </a:solidFill>
            </a:endParaRPr>
          </a:p>
          <a:p>
            <a:pPr>
              <a:spcBef>
                <a:spcPct val="20000"/>
              </a:spcBef>
              <a:buFont typeface="Arial" pitchFamily="34" charset="0"/>
              <a:buChar char="•"/>
            </a:pPr>
            <a:endParaRPr lang="en-GB" sz="3200" b="1" dirty="0">
              <a:solidFill>
                <a:srgbClr val="0070C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220" name="Title 1"/>
          <p:cNvSpPr>
            <a:spLocks noGrp="1"/>
          </p:cNvSpPr>
          <p:nvPr>
            <p:ph type="ctrTitle"/>
          </p:nvPr>
        </p:nvSpPr>
        <p:spPr>
          <a:xfrm>
            <a:off x="381000" y="331788"/>
            <a:ext cx="8286750" cy="1116012"/>
          </a:xfrm>
        </p:spPr>
        <p:txBody>
          <a:bodyPr/>
          <a:lstStyle/>
          <a:p>
            <a:pPr algn="l" eaLnBrk="1" hangingPunct="1"/>
            <a:r>
              <a:rPr lang="en-US" b="1" dirty="0">
                <a:solidFill>
                  <a:srgbClr val="000000"/>
                </a:solidFill>
                <a:ea typeface="ヒラギノ角ゴ Pro W3" charset="-128"/>
              </a:rPr>
              <a:t>The engagement numbers</a:t>
            </a:r>
          </a:p>
        </p:txBody>
      </p:sp>
      <p:pic>
        <p:nvPicPr>
          <p:cNvPr id="9221" name="Picture 7" descr="ELC element - RGB.jpg"/>
          <p:cNvPicPr>
            <a:picLocks noChangeAspect="1"/>
          </p:cNvPicPr>
          <p:nvPr/>
        </p:nvPicPr>
        <p:blipFill>
          <a:blip r:embed="rId2"/>
          <a:srcRect/>
          <a:stretch>
            <a:fillRect/>
          </a:stretch>
        </p:blipFill>
        <p:spPr bwMode="auto">
          <a:xfrm>
            <a:off x="6013450" y="1600200"/>
            <a:ext cx="2654300" cy="3657600"/>
          </a:xfrm>
          <a:prstGeom prst="rect">
            <a:avLst/>
          </a:prstGeom>
          <a:noFill/>
          <a:ln w="9525">
            <a:noFill/>
            <a:miter lim="800000"/>
            <a:headEnd/>
            <a:tailEnd/>
          </a:ln>
        </p:spPr>
      </p:pic>
      <p:sp>
        <p:nvSpPr>
          <p:cNvPr id="9222" name="Subtitle 2"/>
          <p:cNvSpPr txBox="1">
            <a:spLocks/>
          </p:cNvSpPr>
          <p:nvPr/>
        </p:nvSpPr>
        <p:spPr bwMode="auto">
          <a:xfrm>
            <a:off x="381000" y="1447800"/>
            <a:ext cx="7848600" cy="5105400"/>
          </a:xfrm>
          <a:prstGeom prst="rect">
            <a:avLst/>
          </a:prstGeom>
          <a:noFill/>
          <a:ln w="9525">
            <a:noFill/>
            <a:miter lim="800000"/>
            <a:headEnd/>
            <a:tailEnd/>
          </a:ln>
        </p:spPr>
        <p:txBody>
          <a:bodyPr/>
          <a:lstStyle/>
          <a:p>
            <a:pPr>
              <a:spcBef>
                <a:spcPct val="20000"/>
              </a:spcBef>
            </a:pPr>
            <a:endParaRPr lang="en-GB" sz="2400" b="1" dirty="0">
              <a:solidFill>
                <a:srgbClr val="0093D3"/>
              </a:solidFill>
            </a:endParaRPr>
          </a:p>
          <a:p>
            <a:pPr marL="342900" indent="-342900">
              <a:spcBef>
                <a:spcPct val="20000"/>
              </a:spcBef>
              <a:buFont typeface="Arial"/>
              <a:buChar char="•"/>
            </a:pPr>
            <a:r>
              <a:rPr lang="en-GB" sz="4000" b="1" dirty="0">
                <a:solidFill>
                  <a:srgbClr val="000000"/>
                </a:solidFill>
              </a:rPr>
              <a:t>13 places in 4 weeks</a:t>
            </a:r>
          </a:p>
          <a:p>
            <a:pPr marL="342900" indent="-342900">
              <a:spcBef>
                <a:spcPct val="20000"/>
              </a:spcBef>
              <a:buFont typeface="Arial"/>
              <a:buChar char="•"/>
            </a:pPr>
            <a:endParaRPr lang="en-GB" sz="4000" b="1" dirty="0">
              <a:solidFill>
                <a:srgbClr val="000000"/>
              </a:solidFill>
            </a:endParaRPr>
          </a:p>
          <a:p>
            <a:pPr marL="342900" indent="-342900">
              <a:spcBef>
                <a:spcPct val="20000"/>
              </a:spcBef>
              <a:buFont typeface="Arial"/>
              <a:buChar char="•"/>
            </a:pPr>
            <a:r>
              <a:rPr lang="en-GB" sz="4000" b="1" dirty="0">
                <a:solidFill>
                  <a:srgbClr val="000000"/>
                </a:solidFill>
              </a:rPr>
              <a:t>Over 200 people</a:t>
            </a:r>
          </a:p>
          <a:p>
            <a:pPr marL="342900" indent="-342900">
              <a:spcBef>
                <a:spcPct val="20000"/>
              </a:spcBef>
              <a:buFont typeface="Arial"/>
              <a:buChar char="•"/>
            </a:pPr>
            <a:endParaRPr lang="en-GB" sz="4000" b="1" dirty="0">
              <a:solidFill>
                <a:srgbClr val="000000"/>
              </a:solidFill>
            </a:endParaRPr>
          </a:p>
          <a:p>
            <a:pPr marL="342900" indent="-342900">
              <a:spcBef>
                <a:spcPct val="20000"/>
              </a:spcBef>
              <a:buFont typeface="Arial"/>
              <a:buChar char="•"/>
            </a:pPr>
            <a:r>
              <a:rPr lang="en-GB" sz="3600" b="1" dirty="0">
                <a:solidFill>
                  <a:srgbClr val="000000"/>
                </a:solidFill>
              </a:rPr>
              <a:t>Thousands of insights into what matters around keeping well and independent</a:t>
            </a:r>
          </a:p>
          <a:p>
            <a:pPr marL="342900" indent="-342900">
              <a:spcBef>
                <a:spcPct val="20000"/>
              </a:spcBef>
              <a:buFont typeface="Arial"/>
              <a:buChar char="•"/>
            </a:pPr>
            <a:endParaRPr lang="en-GB" sz="2400" b="1" i="1" dirty="0">
              <a:solidFill>
                <a:srgbClr val="000000"/>
              </a:solidFill>
            </a:endParaRPr>
          </a:p>
          <a:p>
            <a:pPr>
              <a:spcBef>
                <a:spcPct val="20000"/>
              </a:spcBef>
            </a:pPr>
            <a:endParaRPr lang="en-GB" sz="2400" b="1" dirty="0">
              <a:solidFill>
                <a:srgbClr val="0093D3"/>
              </a:solidFill>
            </a:endParaRPr>
          </a:p>
          <a:p>
            <a:pPr>
              <a:spcBef>
                <a:spcPct val="20000"/>
              </a:spcBef>
            </a:pPr>
            <a:endParaRPr lang="en-GB" sz="2400" b="1" dirty="0">
              <a:solidFill>
                <a:srgbClr val="0093D3"/>
              </a:solidFill>
            </a:endParaRP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243830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22532" name="Title 1"/>
          <p:cNvSpPr>
            <a:spLocks noGrp="1"/>
          </p:cNvSpPr>
          <p:nvPr>
            <p:ph type="title"/>
          </p:nvPr>
        </p:nvSpPr>
        <p:spPr/>
        <p:txBody>
          <a:bodyPr/>
          <a:lstStyle/>
          <a:p>
            <a:pPr algn="l" eaLnBrk="1" hangingPunct="1"/>
            <a:r>
              <a:rPr lang="en-US" sz="4800" b="1" dirty="0">
                <a:ea typeface="ヒラギノ角ゴ Pro W3" charset="-128"/>
              </a:rPr>
              <a:t>Insights </a:t>
            </a:r>
          </a:p>
        </p:txBody>
      </p:sp>
      <p:sp>
        <p:nvSpPr>
          <p:cNvPr id="2" name="Text Placeholder 1"/>
          <p:cNvSpPr>
            <a:spLocks noGrp="1"/>
          </p:cNvSpPr>
          <p:nvPr>
            <p:ph type="body" idx="1"/>
          </p:nvPr>
        </p:nvSpPr>
        <p:spPr/>
        <p:txBody>
          <a:bodyPr/>
          <a:lstStyle/>
          <a:p>
            <a:endParaRPr lang="en-US"/>
          </a:p>
        </p:txBody>
      </p:sp>
      <p:pic>
        <p:nvPicPr>
          <p:cNvPr id="22533" name="Picture 7" descr="ELC element - RGB.jpg"/>
          <p:cNvPicPr>
            <a:picLocks noChangeAspect="1"/>
          </p:cNvPicPr>
          <p:nvPr/>
        </p:nvPicPr>
        <p:blipFill>
          <a:blip r:embed="rId2"/>
          <a:srcRect/>
          <a:stretch>
            <a:fillRect/>
          </a:stretch>
        </p:blipFill>
        <p:spPr bwMode="auto">
          <a:xfrm>
            <a:off x="5903913" y="663594"/>
            <a:ext cx="2590800" cy="3570098"/>
          </a:xfrm>
          <a:prstGeom prst="rect">
            <a:avLst/>
          </a:prstGeom>
          <a:noFill/>
          <a:ln w="9525">
            <a:noFill/>
            <a:miter lim="800000"/>
            <a:headEnd/>
            <a:tailEnd/>
          </a:ln>
        </p:spPr>
      </p:pic>
      <p:sp>
        <p:nvSpPr>
          <p:cNvPr id="22534" name="Subtitle 2"/>
          <p:cNvSpPr txBox="1">
            <a:spLocks/>
          </p:cNvSpPr>
          <p:nvPr/>
        </p:nvSpPr>
        <p:spPr bwMode="auto">
          <a:xfrm>
            <a:off x="2209800" y="663594"/>
            <a:ext cx="7848600" cy="5105400"/>
          </a:xfrm>
          <a:prstGeom prst="rect">
            <a:avLst/>
          </a:prstGeom>
          <a:noFill/>
          <a:ln w="9525">
            <a:noFill/>
            <a:miter lim="800000"/>
            <a:headEnd/>
            <a:tailEnd/>
          </a:ln>
        </p:spPr>
        <p:txBody>
          <a:bodyPr/>
          <a:lstStyle/>
          <a:p>
            <a:pPr marL="342900" indent="-342900">
              <a:spcBef>
                <a:spcPct val="20000"/>
              </a:spcBef>
              <a:buFont typeface="Arial"/>
              <a:buChar char="•"/>
            </a:pPr>
            <a:endParaRPr lang="en-GB" b="1" dirty="0">
              <a:solidFill>
                <a:srgbClr val="0091CF"/>
              </a:solidFill>
            </a:endParaRPr>
          </a:p>
        </p:txBody>
      </p:sp>
    </p:spTree>
    <p:extLst>
      <p:ext uri="{BB962C8B-B14F-4D97-AF65-F5344CB8AC3E}">
        <p14:creationId xmlns:p14="http://schemas.microsoft.com/office/powerpoint/2010/main" val="1691995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What matters most….</a:t>
            </a:r>
          </a:p>
        </p:txBody>
      </p:sp>
      <p:sp>
        <p:nvSpPr>
          <p:cNvPr id="10246" name="Subtitle 2"/>
          <p:cNvSpPr txBox="1">
            <a:spLocks/>
          </p:cNvSpPr>
          <p:nvPr/>
        </p:nvSpPr>
        <p:spPr bwMode="auto">
          <a:xfrm>
            <a:off x="381000" y="1447800"/>
            <a:ext cx="828675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r>
              <a:rPr lang="en-GB" sz="2400" b="1" dirty="0">
                <a:solidFill>
                  <a:srgbClr val="3366FF"/>
                </a:solidFill>
              </a:rPr>
              <a:t>RELATIONSHIPS, RELATIONSHIPS, RELATIONSHIPS</a:t>
            </a:r>
          </a:p>
          <a:p>
            <a:pPr marL="342900" indent="-342900">
              <a:spcBef>
                <a:spcPct val="20000"/>
              </a:spcBef>
              <a:buFont typeface="Arial"/>
              <a:buChar char="•"/>
            </a:pPr>
            <a:r>
              <a:rPr lang="en-GB" sz="2400" b="1" dirty="0">
                <a:solidFill>
                  <a:srgbClr val="000000"/>
                </a:solidFill>
              </a:rPr>
              <a:t>Feeling supported and understood (listened to) by   family/friends AND my care givers</a:t>
            </a:r>
          </a:p>
          <a:p>
            <a:pPr marL="342900" indent="-342900">
              <a:spcBef>
                <a:spcPct val="20000"/>
              </a:spcBef>
              <a:buFont typeface="Arial"/>
              <a:buChar char="•"/>
            </a:pPr>
            <a:r>
              <a:rPr lang="en-GB" sz="2400" b="1" dirty="0">
                <a:solidFill>
                  <a:srgbClr val="000000"/>
                </a:solidFill>
              </a:rPr>
              <a:t>Support (often not clinical) to maintain emotional well being, keep connected with loved ones; do things that fulfil me (including caring for others)</a:t>
            </a:r>
          </a:p>
          <a:p>
            <a:pPr marL="342900" indent="-342900">
              <a:spcBef>
                <a:spcPct val="20000"/>
              </a:spcBef>
              <a:buFont typeface="Arial"/>
              <a:buChar char="•"/>
            </a:pPr>
            <a:r>
              <a:rPr lang="en-GB" sz="2400" b="1" dirty="0">
                <a:solidFill>
                  <a:srgbClr val="000000"/>
                </a:solidFill>
              </a:rPr>
              <a:t>Education and help to ANTICIPATE crisis (especially family carers)</a:t>
            </a:r>
          </a:p>
          <a:p>
            <a:pPr marL="342900" indent="-342900">
              <a:spcBef>
                <a:spcPct val="20000"/>
              </a:spcBef>
              <a:buFont typeface="Arial"/>
              <a:buChar char="•"/>
            </a:pPr>
            <a:r>
              <a:rPr lang="en-GB" sz="2400" b="1" dirty="0">
                <a:solidFill>
                  <a:srgbClr val="000000"/>
                </a:solidFill>
              </a:rPr>
              <a:t>Flexible, reassuring care during crises/ transition</a:t>
            </a:r>
          </a:p>
          <a:p>
            <a:pPr marL="342900" indent="-342900">
              <a:spcBef>
                <a:spcPct val="20000"/>
              </a:spcBef>
              <a:buFont typeface="Arial"/>
              <a:buChar char="•"/>
            </a:pPr>
            <a:r>
              <a:rPr lang="en-GB" sz="2400" b="1" dirty="0">
                <a:solidFill>
                  <a:srgbClr val="000000"/>
                </a:solidFill>
              </a:rPr>
              <a:t>He</a:t>
            </a:r>
          </a:p>
          <a:p>
            <a:pPr marL="342900" indent="-342900">
              <a:spcBef>
                <a:spcPct val="20000"/>
              </a:spcBef>
              <a:buFont typeface="Arial"/>
              <a:buChar char="•"/>
            </a:pPr>
            <a:r>
              <a:rPr lang="en-GB" sz="2400" b="1" dirty="0">
                <a:solidFill>
                  <a:srgbClr val="000000"/>
                </a:solidFill>
              </a:rPr>
              <a:t>Connection with someone with similar lived experience (mentor and peer who has overcome) – especially important for people in transition/crisis</a:t>
            </a:r>
          </a:p>
          <a:p>
            <a:pPr>
              <a:spcBef>
                <a:spcPct val="20000"/>
              </a:spcBef>
              <a:buFont typeface="Arial" pitchFamily="34" charset="0"/>
              <a:buChar char="•"/>
            </a:pPr>
            <a:endParaRPr lang="en-GB" sz="3200" b="1" dirty="0">
              <a:solidFill>
                <a:srgbClr val="000000"/>
              </a:solidFill>
            </a:endParaRPr>
          </a:p>
        </p:txBody>
      </p:sp>
    </p:spTree>
    <p:extLst>
      <p:ext uri="{BB962C8B-B14F-4D97-AF65-F5344CB8AC3E}">
        <p14:creationId xmlns:p14="http://schemas.microsoft.com/office/powerpoint/2010/main" val="1161545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What matters most….</a:t>
            </a:r>
          </a:p>
        </p:txBody>
      </p:sp>
      <p:pic>
        <p:nvPicPr>
          <p:cNvPr id="10245" name="Picture 7" descr="ELC element - RGB.jpg"/>
          <p:cNvPicPr>
            <a:picLocks noChangeAspect="1"/>
          </p:cNvPicPr>
          <p:nvPr/>
        </p:nvPicPr>
        <p:blipFill>
          <a:blip r:embed="rId2"/>
          <a:srcRect/>
          <a:stretch>
            <a:fillRect/>
          </a:stretch>
        </p:blipFill>
        <p:spPr bwMode="auto">
          <a:xfrm>
            <a:off x="7372350" y="4767942"/>
            <a:ext cx="1295400" cy="1785257"/>
          </a:xfrm>
          <a:prstGeom prst="rect">
            <a:avLst/>
          </a:prstGeom>
          <a:noFill/>
          <a:ln w="9525">
            <a:noFill/>
            <a:miter lim="800000"/>
            <a:headEnd/>
            <a:tailEnd/>
          </a:ln>
        </p:spPr>
      </p:pic>
      <p:sp>
        <p:nvSpPr>
          <p:cNvPr id="10246" name="Subtitle 2"/>
          <p:cNvSpPr txBox="1">
            <a:spLocks/>
          </p:cNvSpPr>
          <p:nvPr/>
        </p:nvSpPr>
        <p:spPr bwMode="auto">
          <a:xfrm>
            <a:off x="381000" y="983721"/>
            <a:ext cx="8610600" cy="5569478"/>
          </a:xfrm>
          <a:prstGeom prst="rect">
            <a:avLst/>
          </a:prstGeom>
          <a:noFill/>
          <a:ln w="9525">
            <a:noFill/>
            <a:miter lim="800000"/>
            <a:headEnd/>
            <a:tailEnd/>
          </a:ln>
        </p:spPr>
        <p:txBody>
          <a:bodyPr/>
          <a:lstStyle/>
          <a:p>
            <a:pPr marL="342900" indent="-342900">
              <a:spcBef>
                <a:spcPct val="20000"/>
              </a:spcBef>
              <a:buFont typeface="Arial"/>
              <a:buChar char="•"/>
            </a:pPr>
            <a:endParaRPr lang="en-GB" sz="2400" b="1" dirty="0">
              <a:solidFill>
                <a:srgbClr val="0091CF"/>
              </a:solidFill>
            </a:endParaRPr>
          </a:p>
          <a:p>
            <a:pPr marL="342900" indent="-342900">
              <a:spcBef>
                <a:spcPct val="20000"/>
              </a:spcBef>
              <a:buFont typeface="Arial"/>
              <a:buChar char="•"/>
            </a:pPr>
            <a:r>
              <a:rPr lang="en-GB" sz="2400" b="1" dirty="0">
                <a:solidFill>
                  <a:srgbClr val="000000"/>
                </a:solidFill>
              </a:rPr>
              <a:t>Accelerating life skills: setting up home; parenting, caring / supporting a loved with a long term health issues – parent, spouse, child</a:t>
            </a:r>
          </a:p>
          <a:p>
            <a:pPr marL="342900" indent="-342900">
              <a:spcBef>
                <a:spcPct val="20000"/>
              </a:spcBef>
              <a:buFont typeface="Arial"/>
              <a:buChar char="•"/>
            </a:pPr>
            <a:r>
              <a:rPr lang="en-GB" sz="2400" b="1" dirty="0">
                <a:solidFill>
                  <a:srgbClr val="000000"/>
                </a:solidFill>
              </a:rPr>
              <a:t>A safe person to connect with (relationship) within the ‘system’ (not always or necessarily a health care professional)</a:t>
            </a:r>
          </a:p>
          <a:p>
            <a:pPr marL="342900" indent="-342900">
              <a:spcBef>
                <a:spcPct val="20000"/>
              </a:spcBef>
              <a:buFont typeface="Arial"/>
              <a:buChar char="•"/>
            </a:pPr>
            <a:r>
              <a:rPr lang="en-GB" sz="2400" b="1" dirty="0">
                <a:solidFill>
                  <a:srgbClr val="000000"/>
                </a:solidFill>
              </a:rPr>
              <a:t>Keeping mobile as long as possible</a:t>
            </a:r>
          </a:p>
          <a:p>
            <a:pPr marL="342900" indent="-342900">
              <a:spcBef>
                <a:spcPct val="20000"/>
              </a:spcBef>
              <a:buFont typeface="Arial"/>
              <a:buChar char="•"/>
            </a:pPr>
            <a:r>
              <a:rPr lang="en-GB" sz="2400" b="1" dirty="0">
                <a:solidFill>
                  <a:srgbClr val="000000"/>
                </a:solidFill>
              </a:rPr>
              <a:t>Being supported to be independent (especially self maintaining personal care)</a:t>
            </a:r>
          </a:p>
          <a:p>
            <a:pPr marL="342900" indent="-342900">
              <a:spcBef>
                <a:spcPct val="20000"/>
              </a:spcBef>
              <a:buFont typeface="Arial"/>
              <a:buChar char="•"/>
            </a:pPr>
            <a:r>
              <a:rPr lang="en-GB" sz="2400" b="1" dirty="0">
                <a:solidFill>
                  <a:srgbClr val="000000"/>
                </a:solidFill>
              </a:rPr>
              <a:t>Caring for others / contributing</a:t>
            </a:r>
          </a:p>
          <a:p>
            <a:pPr marL="342900" indent="-342900">
              <a:spcBef>
                <a:spcPct val="20000"/>
              </a:spcBef>
              <a:buFont typeface="Arial"/>
              <a:buChar char="•"/>
            </a:pPr>
            <a:r>
              <a:rPr lang="en-GB" sz="2400" b="1" dirty="0">
                <a:solidFill>
                  <a:srgbClr val="000000"/>
                </a:solidFill>
              </a:rPr>
              <a:t>Being happy and feeling safe</a:t>
            </a:r>
          </a:p>
          <a:p>
            <a:pPr marL="342900" indent="-342900">
              <a:spcBef>
                <a:spcPct val="20000"/>
              </a:spcBef>
              <a:buFont typeface="Arial"/>
              <a:buChar char="•"/>
            </a:pPr>
            <a:endParaRPr lang="en-GB" sz="2400" b="1" dirty="0">
              <a:solidFill>
                <a:srgbClr val="0091CF"/>
              </a:solidFill>
            </a:endParaRPr>
          </a:p>
          <a:p>
            <a:pPr>
              <a:spcBef>
                <a:spcPct val="20000"/>
              </a:spcBef>
              <a:buFont typeface="Arial" pitchFamily="34" charset="0"/>
              <a:buChar char="•"/>
            </a:pPr>
            <a:endParaRPr lang="en-GB" sz="3200" b="1" dirty="0">
              <a:solidFill>
                <a:srgbClr val="0091CF"/>
              </a:solidFill>
            </a:endParaRPr>
          </a:p>
        </p:txBody>
      </p:sp>
    </p:spTree>
    <p:extLst>
      <p:ext uri="{BB962C8B-B14F-4D97-AF65-F5344CB8AC3E}">
        <p14:creationId xmlns:p14="http://schemas.microsoft.com/office/powerpoint/2010/main" val="2046437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0091CF"/>
          </a:solidFill>
          <a:ln w="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9" name="Rounded Rectangle 8"/>
          <p:cNvSpPr/>
          <p:nvPr/>
        </p:nvSpPr>
        <p:spPr>
          <a:xfrm>
            <a:off x="152400" y="152400"/>
            <a:ext cx="8839200" cy="6553200"/>
          </a:xfrm>
          <a:prstGeom prst="roundRect">
            <a:avLst>
              <a:gd name="adj" fmla="val 6423"/>
            </a:avLst>
          </a:prstGeom>
          <a:solidFill>
            <a:schemeClr val="bg1"/>
          </a:solidFill>
          <a:ln w="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ヒラギノ角ゴ Pro W3" pitchFamily="18" charset="-128"/>
            </a:endParaRPr>
          </a:p>
        </p:txBody>
      </p:sp>
      <p:sp>
        <p:nvSpPr>
          <p:cNvPr id="10244" name="Title 1"/>
          <p:cNvSpPr>
            <a:spLocks noGrp="1"/>
          </p:cNvSpPr>
          <p:nvPr>
            <p:ph type="ctrTitle"/>
          </p:nvPr>
        </p:nvSpPr>
        <p:spPr>
          <a:xfrm>
            <a:off x="381000" y="331788"/>
            <a:ext cx="8286750" cy="1116012"/>
          </a:xfrm>
        </p:spPr>
        <p:txBody>
          <a:bodyPr/>
          <a:lstStyle/>
          <a:p>
            <a:pPr algn="l" eaLnBrk="1" hangingPunct="1"/>
            <a:r>
              <a:rPr lang="en-US" sz="4800" b="1" dirty="0">
                <a:solidFill>
                  <a:srgbClr val="000000"/>
                </a:solidFill>
                <a:ea typeface="ヒラギノ角ゴ Pro W3" charset="-128"/>
              </a:rPr>
              <a:t>People say…</a:t>
            </a:r>
          </a:p>
        </p:txBody>
      </p:sp>
      <p:pic>
        <p:nvPicPr>
          <p:cNvPr id="10245" name="Picture 7" descr="ELC element - RGB.jpg"/>
          <p:cNvPicPr>
            <a:picLocks noChangeAspect="1"/>
          </p:cNvPicPr>
          <p:nvPr/>
        </p:nvPicPr>
        <p:blipFill>
          <a:blip r:embed="rId2"/>
          <a:srcRect/>
          <a:stretch>
            <a:fillRect/>
          </a:stretch>
        </p:blipFill>
        <p:spPr bwMode="auto">
          <a:xfrm>
            <a:off x="6400800" y="458788"/>
            <a:ext cx="2266950" cy="3124200"/>
          </a:xfrm>
          <a:prstGeom prst="rect">
            <a:avLst/>
          </a:prstGeom>
          <a:noFill/>
          <a:ln w="9525">
            <a:noFill/>
            <a:miter lim="800000"/>
            <a:headEnd/>
            <a:tailEnd/>
          </a:ln>
        </p:spPr>
      </p:pic>
      <p:sp>
        <p:nvSpPr>
          <p:cNvPr id="10246" name="Subtitle 2"/>
          <p:cNvSpPr txBox="1">
            <a:spLocks/>
          </p:cNvSpPr>
          <p:nvPr/>
        </p:nvSpPr>
        <p:spPr bwMode="auto">
          <a:xfrm>
            <a:off x="152400" y="1600200"/>
            <a:ext cx="8077200" cy="5105400"/>
          </a:xfrm>
          <a:prstGeom prst="rect">
            <a:avLst/>
          </a:prstGeom>
          <a:noFill/>
          <a:ln w="9525">
            <a:noFill/>
            <a:miter lim="800000"/>
            <a:headEnd/>
            <a:tailEnd/>
          </a:ln>
        </p:spPr>
        <p:txBody>
          <a:bodyPr/>
          <a:lstStyle/>
          <a:p>
            <a:pPr>
              <a:spcBef>
                <a:spcPct val="20000"/>
              </a:spcBef>
            </a:pPr>
            <a:r>
              <a:rPr lang="en-US" sz="2400" dirty="0">
                <a:solidFill>
                  <a:srgbClr val="0091CF"/>
                </a:solidFill>
              </a:rPr>
              <a:t> </a:t>
            </a:r>
          </a:p>
          <a:p>
            <a:pPr>
              <a:spcBef>
                <a:spcPct val="20000"/>
              </a:spcBef>
            </a:pPr>
            <a:endParaRPr lang="en-GB" sz="2400" b="1" dirty="0">
              <a:solidFill>
                <a:srgbClr val="0070C0"/>
              </a:solidFill>
            </a:endParaRPr>
          </a:p>
          <a:p>
            <a:pPr>
              <a:spcBef>
                <a:spcPct val="20000"/>
              </a:spcBef>
            </a:pPr>
            <a:endParaRPr lang="en-GB" sz="2400" b="1" dirty="0">
              <a:solidFill>
                <a:srgbClr val="0091CF"/>
              </a:solidFill>
            </a:endParaRPr>
          </a:p>
          <a:p>
            <a:pPr>
              <a:spcBef>
                <a:spcPct val="20000"/>
              </a:spcBef>
            </a:pPr>
            <a:r>
              <a:rPr lang="en-GB" sz="2400" b="1" dirty="0">
                <a:solidFill>
                  <a:srgbClr val="3366FF"/>
                </a:solidFill>
              </a:rPr>
              <a:t>“CURRENT SERVICES DON’T HELP US WELL AND LIVING INDEPENDENTLY”</a:t>
            </a:r>
          </a:p>
          <a:p>
            <a:pPr>
              <a:spcBef>
                <a:spcPct val="20000"/>
              </a:spcBef>
            </a:pPr>
            <a:endParaRPr lang="en-GB" sz="2400" b="1" dirty="0">
              <a:solidFill>
                <a:srgbClr val="0091CF"/>
              </a:solidFill>
            </a:endParaRPr>
          </a:p>
          <a:p>
            <a:pPr>
              <a:spcBef>
                <a:spcPct val="20000"/>
              </a:spcBef>
            </a:pPr>
            <a:r>
              <a:rPr lang="en-GB" sz="2400" b="1" dirty="0"/>
              <a:t>Yet this the essence  of what  NHS/LA commissioners seek to do (AND could also contribute to as major local employers) </a:t>
            </a:r>
          </a:p>
          <a:p>
            <a:pPr>
              <a:spcBef>
                <a:spcPct val="20000"/>
              </a:spcBef>
            </a:pPr>
            <a:endParaRPr lang="en-GB" sz="2400" b="1" dirty="0">
              <a:solidFill>
                <a:srgbClr val="0091CF"/>
              </a:solidFill>
            </a:endParaRPr>
          </a:p>
          <a:p>
            <a:pPr>
              <a:spcBef>
                <a:spcPct val="20000"/>
              </a:spcBef>
            </a:pPr>
            <a:endParaRPr lang="en-GB" sz="2400" b="1" dirty="0">
              <a:solidFill>
                <a:srgbClr val="0070C0"/>
              </a:solidFill>
            </a:endParaRPr>
          </a:p>
          <a:p>
            <a:pPr>
              <a:spcBef>
                <a:spcPct val="20000"/>
              </a:spcBef>
              <a:buFont typeface="Arial" pitchFamily="34" charset="0"/>
              <a:buChar char="•"/>
            </a:pPr>
            <a:endParaRPr lang="en-GB" sz="3200" b="1" dirty="0">
              <a:solidFill>
                <a:srgbClr val="0070C0"/>
              </a:solidFill>
            </a:endParaRPr>
          </a:p>
        </p:txBody>
      </p:sp>
    </p:spTree>
    <p:extLst>
      <p:ext uri="{BB962C8B-B14F-4D97-AF65-F5344CB8AC3E}">
        <p14:creationId xmlns:p14="http://schemas.microsoft.com/office/powerpoint/2010/main" val="36921413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2432</TotalTime>
  <Words>2471</Words>
  <Application>Microsoft Macintosh PowerPoint</Application>
  <PresentationFormat>On-screen Show (4:3)</PresentationFormat>
  <Paragraphs>409</Paragraphs>
  <Slides>36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Verdana</vt:lpstr>
      <vt:lpstr>ヒラギノ角ゴ Pro W3</vt:lpstr>
      <vt:lpstr>Office Theme</vt:lpstr>
      <vt:lpstr>2_Office Theme</vt:lpstr>
      <vt:lpstr> CASE STUDY North Lincolnshire ELC™ Programme: Keeping Well and Living an Independent Life   July 2013  </vt:lpstr>
      <vt:lpstr>   North Lincolnshire’s framework for integrated care planning and transformation</vt:lpstr>
      <vt:lpstr>The  commissioning question </vt:lpstr>
      <vt:lpstr>What we did (May – June 2013)</vt:lpstr>
      <vt:lpstr>The engagement numbers</vt:lpstr>
      <vt:lpstr>Insights </vt:lpstr>
      <vt:lpstr>What matters most….</vt:lpstr>
      <vt:lpstr>What matters most….</vt:lpstr>
      <vt:lpstr>People say…</vt:lpstr>
      <vt:lpstr>People say…</vt:lpstr>
      <vt:lpstr>People say…</vt:lpstr>
      <vt:lpstr>People say…</vt:lpstr>
      <vt:lpstr>We found…</vt:lpstr>
      <vt:lpstr>We found…</vt:lpstr>
      <vt:lpstr>PowerPoint Presentation</vt:lpstr>
      <vt:lpstr>PowerPoint Presentation</vt:lpstr>
      <vt:lpstr>PowerPoint Presentation</vt:lpstr>
      <vt:lpstr>PowerPoint Presentation</vt:lpstr>
      <vt:lpstr>Current emotional ‘lows’</vt:lpstr>
      <vt:lpstr>KEY MESSAGES</vt:lpstr>
      <vt:lpstr>The essence of keeping well</vt:lpstr>
      <vt:lpstr>Key messages: preschool families (Childrens Centres)</vt:lpstr>
      <vt:lpstr>Key messages: families with children at school</vt:lpstr>
      <vt:lpstr>Key messages: families with disabled children </vt:lpstr>
      <vt:lpstr>Key messages: older people living in care homes </vt:lpstr>
      <vt:lpstr>Key messages: older people living independently</vt:lpstr>
      <vt:lpstr>Key messages: people in recovery drug /alcohol misuse </vt:lpstr>
      <vt:lpstr>Key messages: people who work (mainly in public services) </vt:lpstr>
      <vt:lpstr>IMPLICATIONS FOR COMMISSIONING </vt:lpstr>
      <vt:lpstr>Mismatch with health and care service experience</vt:lpstr>
      <vt:lpstr> Recommendations: care and support</vt:lpstr>
      <vt:lpstr>Recommendations: service design</vt:lpstr>
      <vt:lpstr> Recommendations: staff well being</vt:lpstr>
      <vt:lpstr> Recommendations: self care</vt:lpstr>
      <vt:lpstr> Recommendations: commissioning process</vt:lpstr>
      <vt:lpstr>Georgina Craig Tel: 07879 480005 Email: georgina@gcraigassociates.co.uk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Chris</dc:creator>
  <cp:lastModifiedBy>Georgina Craig</cp:lastModifiedBy>
  <cp:revision>242</cp:revision>
  <dcterms:created xsi:type="dcterms:W3CDTF">2010-02-26T11:30:50Z</dcterms:created>
  <dcterms:modified xsi:type="dcterms:W3CDTF">2024-02-04T10:08:58Z</dcterms:modified>
</cp:coreProperties>
</file>